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Lst>
  <p:sldSz cy="5143500" cx="9144000"/>
  <p:notesSz cx="6858000" cy="9144000"/>
  <p:embeddedFontLst>
    <p:embeddedFont>
      <p:font typeface="Playfair Display"/>
      <p:regular r:id="rId46"/>
      <p:bold r:id="rId47"/>
      <p:italic r:id="rId48"/>
      <p:boldItalic r:id="rId49"/>
    </p:embeddedFont>
    <p:embeddedFont>
      <p:font typeface="PT Serif"/>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font" Target="fonts/PlayfairDisplay-regular.fntdata"/><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PlayfairDisplay-italic.fntdata"/><Relationship Id="rId47" Type="http://schemas.openxmlformats.org/officeDocument/2006/relationships/font" Target="fonts/PlayfairDisplay-bold.fntdata"/><Relationship Id="rId49" Type="http://schemas.openxmlformats.org/officeDocument/2006/relationships/font" Target="fonts/PlayfairDisplay-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PTSerif-bold.fntdata"/><Relationship Id="rId50" Type="http://schemas.openxmlformats.org/officeDocument/2006/relationships/font" Target="fonts/PTSerif-regular.fntdata"/><Relationship Id="rId53" Type="http://schemas.openxmlformats.org/officeDocument/2006/relationships/font" Target="fonts/PTSerif-boldItalic.fntdata"/><Relationship Id="rId52" Type="http://schemas.openxmlformats.org/officeDocument/2006/relationships/font" Target="fonts/PTSerif-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luglesspower.com/learn/updated-2017-incentives-electric-vehicles-evse-state-federal-tax-credits-grants-loans-rebates/" TargetMode="External"/><Relationship Id="rId3" Type="http://schemas.openxmlformats.org/officeDocument/2006/relationships/hyperlink" Target="http://www.businessinsider.com/electric-vehicle-battery-cost-decreases-2016-3" TargetMode="External"/><Relationship Id="rId4" Type="http://schemas.openxmlformats.org/officeDocument/2006/relationships/hyperlink" Target="http://www.jllrealviews.com/industries/why-hotels-are-charging-up-for-electric-vehicles/"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usatoday.com/story/money/cars/2017/04/03/tesla-mishap-raises-issues-self-driving-liability/99880620/" TargetMode="External"/><Relationship Id="rId3" Type="http://schemas.openxmlformats.org/officeDocument/2006/relationships/hyperlink" Target="http://www.curbed.com/2016/10/18/13313282/driverless-cars-safety-mercedes-pedestrian" TargetMode="External"/><Relationship Id="rId4" Type="http://schemas.openxmlformats.org/officeDocument/2006/relationships/hyperlink" Target="http://www.dailymail.co.uk/news/article-3837453/Mercedes-Benz-says-driverless-cars-hit-child-street-save-passengers-inside.html" TargetMode="External"/><Relationship Id="rId5" Type="http://schemas.openxmlformats.org/officeDocument/2006/relationships/hyperlink" Target="https://cleantechnica.com/2017/03/22/self-driving-cars-must-make-ethical-decisions/" TargetMode="External"/><Relationship Id="rId6" Type="http://schemas.openxmlformats.org/officeDocument/2006/relationships/hyperlink" Target="http://www.telegraph.co.uk/cars/features/how-do-driverless-cars-work/"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eslamotors.com/presskit/autopilot" TargetMode="External"/><Relationship Id="rId3" Type="http://schemas.openxmlformats.org/officeDocument/2006/relationships/hyperlink" Target="https://www.teslamotors.com/presskit/autopilot" TargetMode="External"/><Relationship Id="rId4" Type="http://schemas.openxmlformats.org/officeDocument/2006/relationships/hyperlink" Target="http://www.consumerreports.org/tesla/tesla-autopilot-too-much-autonomy-too-soon/"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businessinsider.com/lucid-air-electric-car-review-photos-2017-3/#heres-a-closer-look-at-the-car-20" TargetMode="External"/><Relationship Id="rId3" Type="http://schemas.openxmlformats.org/officeDocument/2006/relationships/hyperlink" Target="http://www.autonews.com/article/20170415/OEM04/304179912/what-does-lucid-air-have-over-tesla-model-s%3F" TargetMode="External"/><Relationship Id="rId4" Type="http://schemas.openxmlformats.org/officeDocument/2006/relationships/hyperlink" Target="https://futurism.com/when-comes-tech-lucid-motors-seems-tech-beat/" TargetMode="External"/><Relationship Id="rId5" Type="http://schemas.openxmlformats.org/officeDocument/2006/relationships/hyperlink" Target="http://www.businessinsider.com/lucid-air-electric-car-review-photos-2017-3/#heres-a-closer-look-at-the-car-20"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marketwatch.com/story/apple-gets-to-test-driverless-cars-in-california-2017-04-14" TargetMode="External"/><Relationship Id="rId3" Type="http://schemas.openxmlformats.org/officeDocument/2006/relationships/hyperlink" Target="http://dailycaller.com/2016/09/22/apple-in-discussion-with-luxury-car-company-because-it-feels-left-out-of-the-vehicle-industry/#ixzz4eTYNz98G" TargetMode="External"/><Relationship Id="rId4" Type="http://schemas.openxmlformats.org/officeDocument/2006/relationships/hyperlink" Target="http://www.businessinsider.com/uber-self-driving-cars-disengagements-once-a-mile-humans-leaked-data-2017-3" TargetMode="External"/><Relationship Id="rId5" Type="http://schemas.openxmlformats.org/officeDocument/2006/relationships/hyperlink" Target="http://dailycaller.com/2016/09/14/uber-launching-driverless-cars-in-pittsburgh-starting-today/" TargetMode="External"/><Relationship Id="rId6" Type="http://schemas.openxmlformats.org/officeDocument/2006/relationships/hyperlink" Target="http://www.businessinsider.com/uber-driverless-cars-need-human-help-2017-3/#the-internal-documents-show-the-self-driving-cars-havent-come-too-far-along-since-i-got-behind-the-wheel-last-september-11" TargetMode="External"/><Relationship Id="rId7" Type="http://schemas.openxmlformats.org/officeDocument/2006/relationships/hyperlink" Target="http://www.bbc.com/news/technology-38839071" TargetMode="External"/><Relationship Id="rId8" Type="http://schemas.openxmlformats.org/officeDocument/2006/relationships/hyperlink" Target="http://www.vanityfair.com/news/2017/04/no-evidence-uber-fires-back-at-google-over-driverless-car-lawsuit"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venturebeat.com/2017/01/29/rent-a-luxury-car-for-1500-a-month-theres-an-app-for-that/" TargetMode="External"/><Relationship Id="rId3" Type="http://schemas.openxmlformats.org/officeDocument/2006/relationships/hyperlink" Target="https://www.bookbycadillac.com"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cnbc.com/2014/07/14/roll-out-the-rolls-wealth-loves-luxury-cars.html" TargetMode="External"/><Relationship Id="rId3" Type="http://schemas.openxmlformats.org/officeDocument/2006/relationships/hyperlink" Target="http://www.businessinsider.com/the-7-most-luxurious-car-interiors-photos-2016-2/#7-land-rover-has-taken-its-flagship-design-and-added-luxurious-perks-to-create-the-2016-svautobiography-1"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 name="Shape 44"/>
        <p:cNvGrpSpPr/>
        <p:nvPr/>
      </p:nvGrpSpPr>
      <p:grpSpPr>
        <a:xfrm>
          <a:off x="0" y="0"/>
          <a:ext cx="0" cy="0"/>
          <a:chOff x="0" y="0"/>
          <a:chExt cx="0" cy="0"/>
        </a:xfrm>
      </p:grpSpPr>
      <p:sp>
        <p:nvSpPr>
          <p:cNvPr id="45" name="Shape 45"/>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46" name="Shape 4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Anti-laws of marketing???</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gn="l">
              <a:spcBef>
                <a:spcPts val="600"/>
              </a:spcBef>
              <a:buClr>
                <a:schemeClr val="dk1"/>
              </a:buClr>
              <a:buSzPct val="100000"/>
              <a:buFont typeface="Arial"/>
              <a:buNone/>
            </a:pPr>
            <a:r>
              <a:rPr lang="en">
                <a:solidFill>
                  <a:schemeClr val="dk1"/>
                </a:solidFill>
                <a:latin typeface="PT Serif"/>
                <a:ea typeface="PT Serif"/>
                <a:cs typeface="PT Serif"/>
                <a:sym typeface="PT Serif"/>
              </a:rPr>
              <a:t>Maserati Ghibli</a:t>
            </a:r>
          </a:p>
          <a:p>
            <a:pPr indent="-298450" lvl="0" marL="457200" rtl="0">
              <a:spcBef>
                <a:spcPts val="600"/>
              </a:spcBef>
              <a:buClr>
                <a:schemeClr val="dk1"/>
              </a:buClr>
              <a:buSzPct val="100000"/>
              <a:buFont typeface="PT Serif"/>
              <a:buChar char="●"/>
            </a:pPr>
            <a:r>
              <a:rPr lang="en">
                <a:solidFill>
                  <a:schemeClr val="dk1"/>
                </a:solidFill>
                <a:latin typeface="PT Serif"/>
                <a:ea typeface="PT Serif"/>
                <a:cs typeface="PT Serif"/>
                <a:sym typeface="PT Serif"/>
              </a:rPr>
              <a:t>Starting price of 56,000USD</a:t>
            </a:r>
          </a:p>
          <a:p>
            <a:pPr indent="-298450" lvl="0" marL="457200" rtl="0">
              <a:spcBef>
                <a:spcPts val="600"/>
              </a:spcBef>
              <a:buClr>
                <a:schemeClr val="dk1"/>
              </a:buClr>
              <a:buSzPct val="100000"/>
              <a:buFont typeface="PT Serif"/>
              <a:buChar char="●"/>
            </a:pPr>
            <a:r>
              <a:rPr lang="en">
                <a:solidFill>
                  <a:schemeClr val="dk1"/>
                </a:solidFill>
                <a:latin typeface="PT Serif"/>
                <a:ea typeface="PT Serif"/>
                <a:cs typeface="PT Serif"/>
                <a:sym typeface="PT Serif"/>
              </a:rPr>
              <a:t>Breaks every ALM in the book!</a:t>
            </a:r>
          </a:p>
          <a:p>
            <a:pPr lvl="0" rtl="0" algn="ctr">
              <a:spcBef>
                <a:spcPts val="600"/>
              </a:spcBef>
              <a:buNone/>
            </a:pPr>
            <a:r>
              <a:rPr lang="en">
                <a:solidFill>
                  <a:schemeClr val="dk1"/>
                </a:solidFill>
                <a:latin typeface="PT Serif"/>
                <a:ea typeface="PT Serif"/>
                <a:cs typeface="PT Serif"/>
                <a:sym typeface="PT Serif"/>
              </a:rPr>
              <a:t>Ferrari LaFerrari</a:t>
            </a:r>
          </a:p>
          <a:p>
            <a:pPr indent="-298450" lvl="0" marL="457200" rtl="0">
              <a:spcBef>
                <a:spcPts val="600"/>
              </a:spcBef>
              <a:buClr>
                <a:schemeClr val="dk1"/>
              </a:buClr>
              <a:buSzPct val="100000"/>
              <a:buFont typeface="PT Serif"/>
              <a:buChar char="●"/>
            </a:pPr>
            <a:r>
              <a:rPr lang="en">
                <a:solidFill>
                  <a:schemeClr val="dk1"/>
                </a:solidFill>
                <a:latin typeface="PT Serif"/>
                <a:ea typeface="PT Serif"/>
                <a:cs typeface="PT Serif"/>
                <a:sym typeface="PT Serif"/>
              </a:rPr>
              <a:t>Most Recent Auction Price of 7,000,00USD</a:t>
            </a:r>
          </a:p>
          <a:p>
            <a:pPr indent="-298450" lvl="0" marL="457200" rtl="0">
              <a:spcBef>
                <a:spcPts val="600"/>
              </a:spcBef>
              <a:buClr>
                <a:schemeClr val="dk1"/>
              </a:buClr>
              <a:buSzPct val="100000"/>
              <a:buFont typeface="PT Serif"/>
              <a:buChar char="●"/>
            </a:pPr>
            <a:r>
              <a:rPr lang="en">
                <a:solidFill>
                  <a:schemeClr val="dk1"/>
                </a:solidFill>
                <a:latin typeface="PT Serif"/>
                <a:ea typeface="PT Serif"/>
                <a:cs typeface="PT Serif"/>
                <a:sym typeface="PT Serif"/>
              </a:rPr>
              <a:t>Built entirely from Carbon Fiber</a:t>
            </a:r>
          </a:p>
          <a:p>
            <a:pPr lvl="0" rtl="0" algn="l">
              <a:spcBef>
                <a:spcPts val="600"/>
              </a:spcBef>
              <a:buNone/>
            </a:pPr>
            <a:r>
              <a:rPr lang="en">
                <a:solidFill>
                  <a:schemeClr val="dk1"/>
                </a:solidFill>
                <a:latin typeface="PT Serif"/>
                <a:ea typeface="PT Serif"/>
                <a:cs typeface="PT Serif"/>
                <a:sym typeface="PT Serif"/>
              </a:rPr>
              <a:t>Lamborghini Aventador</a:t>
            </a:r>
          </a:p>
          <a:p>
            <a:pPr indent="-298450" lvl="0" marL="457200" rtl="0">
              <a:spcBef>
                <a:spcPts val="600"/>
              </a:spcBef>
              <a:buClr>
                <a:schemeClr val="dk1"/>
              </a:buClr>
              <a:buSzPct val="100000"/>
              <a:buFont typeface="PT Serif"/>
              <a:buChar char="●"/>
            </a:pPr>
            <a:r>
              <a:rPr lang="en">
                <a:solidFill>
                  <a:schemeClr val="dk1"/>
                </a:solidFill>
                <a:latin typeface="PT Serif"/>
                <a:ea typeface="PT Serif"/>
                <a:cs typeface="PT Serif"/>
                <a:sym typeface="PT Serif"/>
              </a:rPr>
              <a:t>Starting Price of $400,000</a:t>
            </a:r>
          </a:p>
          <a:p>
            <a:pPr indent="-298450" lvl="0" marL="457200" rtl="0">
              <a:spcBef>
                <a:spcPts val="600"/>
              </a:spcBef>
              <a:buClr>
                <a:schemeClr val="dk1"/>
              </a:buClr>
              <a:buSzPct val="100000"/>
              <a:buFont typeface="PT Serif"/>
              <a:buChar char="●"/>
            </a:pPr>
            <a:r>
              <a:rPr lang="en">
                <a:solidFill>
                  <a:schemeClr val="dk1"/>
                </a:solidFill>
                <a:latin typeface="PT Serif"/>
                <a:ea typeface="PT Serif"/>
                <a:cs typeface="PT Serif"/>
                <a:sym typeface="PT Serif"/>
              </a:rPr>
              <a:t>Over 5,000 Models Built</a:t>
            </a:r>
          </a:p>
          <a:p>
            <a:pPr indent="-203200" lvl="1" marL="742950" rtl="0">
              <a:spcBef>
                <a:spcPts val="480"/>
              </a:spcBef>
              <a:buClr>
                <a:schemeClr val="dk1"/>
              </a:buClr>
              <a:buSzPct val="100000"/>
              <a:buFont typeface="PT Serif"/>
              <a:buChar char="○"/>
            </a:pPr>
            <a:r>
              <a:rPr lang="en">
                <a:solidFill>
                  <a:schemeClr val="dk1"/>
                </a:solidFill>
                <a:latin typeface="PT Serif"/>
                <a:ea typeface="PT Serif"/>
                <a:cs typeface="PT Serif"/>
                <a:sym typeface="PT Serif"/>
              </a:rPr>
              <a:t>A first for Lamborghini</a:t>
            </a:r>
          </a:p>
          <a:p>
            <a:pPr lvl="0" rtl="0" algn="l">
              <a:spcBef>
                <a:spcPts val="600"/>
              </a:spcBef>
              <a:buNone/>
            </a:pPr>
            <a:r>
              <a:rPr lang="en">
                <a:solidFill>
                  <a:schemeClr val="dk1"/>
                </a:solidFill>
                <a:latin typeface="PT Serif"/>
                <a:ea typeface="PT Serif"/>
                <a:cs typeface="PT Serif"/>
                <a:sym typeface="PT Serif"/>
              </a:rPr>
              <a:t>Pagani Huyara</a:t>
            </a:r>
          </a:p>
          <a:p>
            <a:pPr indent="-298450" lvl="0" marL="457200" rtl="0">
              <a:spcBef>
                <a:spcPts val="600"/>
              </a:spcBef>
              <a:buClr>
                <a:schemeClr val="dk1"/>
              </a:buClr>
              <a:buSzPct val="100000"/>
              <a:buFont typeface="PT Serif"/>
              <a:buChar char="●"/>
            </a:pPr>
            <a:r>
              <a:rPr lang="en">
                <a:solidFill>
                  <a:schemeClr val="dk1"/>
                </a:solidFill>
                <a:latin typeface="PT Serif"/>
                <a:ea typeface="PT Serif"/>
                <a:cs typeface="PT Serif"/>
                <a:sym typeface="PT Serif"/>
              </a:rPr>
              <a:t>Starting Price of 850,000EUR</a:t>
            </a:r>
          </a:p>
          <a:p>
            <a:pPr indent="-298450" lvl="0" marL="457200" rtl="0">
              <a:spcBef>
                <a:spcPts val="600"/>
              </a:spcBef>
              <a:buClr>
                <a:schemeClr val="dk1"/>
              </a:buClr>
              <a:buSzPct val="100000"/>
              <a:buFont typeface="PT Serif"/>
              <a:buChar char="●"/>
            </a:pPr>
            <a:r>
              <a:rPr lang="en">
                <a:solidFill>
                  <a:schemeClr val="dk1"/>
                </a:solidFill>
                <a:latin typeface="PT Serif"/>
                <a:ea typeface="PT Serif"/>
                <a:cs typeface="PT Serif"/>
                <a:sym typeface="PT Serif"/>
              </a:rPr>
              <a:t>Uses a Mercedes-Benz built motor</a:t>
            </a:r>
          </a:p>
          <a:p>
            <a:pPr lvl="0" rtl="0">
              <a:spcBef>
                <a:spcPts val="600"/>
              </a:spcBef>
              <a:buNone/>
            </a:pPr>
            <a:r>
              <a:t/>
            </a:r>
            <a:endParaRPr>
              <a:solidFill>
                <a:schemeClr val="dk1"/>
              </a:solidFill>
              <a:latin typeface="PT Serif"/>
              <a:ea typeface="PT Serif"/>
              <a:cs typeface="PT Serif"/>
              <a:sym typeface="PT Serif"/>
            </a:endParaRPr>
          </a:p>
          <a:p>
            <a:pPr lvl="0" rtl="0">
              <a:spcBef>
                <a:spcPts val="600"/>
              </a:spcBef>
              <a:buNone/>
            </a:pPr>
            <a:r>
              <a:t/>
            </a:r>
            <a:endParaRPr>
              <a:solidFill>
                <a:schemeClr val="dk1"/>
              </a:solidFill>
              <a:latin typeface="PT Serif"/>
              <a:ea typeface="PT Serif"/>
              <a:cs typeface="PT Serif"/>
              <a:sym typeface="PT Serif"/>
            </a:endParaRPr>
          </a:p>
          <a:p>
            <a:pPr lvl="0" rtl="0">
              <a:spcBef>
                <a:spcPts val="0"/>
              </a:spcBef>
              <a:buNone/>
            </a:pPr>
            <a:r>
              <a:t/>
            </a:r>
            <a:endParaRPr>
              <a:solidFill>
                <a:schemeClr val="dk1"/>
              </a:solidFill>
              <a:latin typeface="PT Serif"/>
              <a:ea typeface="PT Serif"/>
              <a:cs typeface="PT Serif"/>
              <a:sym typeface="PT Serif"/>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gn="l">
              <a:spcBef>
                <a:spcPts val="600"/>
              </a:spcBef>
              <a:buNone/>
            </a:pPr>
            <a:r>
              <a:rPr lang="en">
                <a:solidFill>
                  <a:schemeClr val="dk1"/>
                </a:solidFill>
                <a:latin typeface="PT Serif"/>
                <a:ea typeface="PT Serif"/>
                <a:cs typeface="PT Serif"/>
                <a:sym typeface="PT Serif"/>
              </a:rPr>
              <a:t>Volvo XC90</a:t>
            </a:r>
          </a:p>
          <a:p>
            <a:pPr indent="-298450" lvl="0" marL="457200" rtl="0">
              <a:spcBef>
                <a:spcPts val="600"/>
              </a:spcBef>
              <a:buClr>
                <a:schemeClr val="dk1"/>
              </a:buClr>
              <a:buSzPct val="100000"/>
              <a:buFont typeface="PT Serif"/>
              <a:buChar char="●"/>
            </a:pPr>
            <a:r>
              <a:rPr lang="en">
                <a:solidFill>
                  <a:schemeClr val="dk1"/>
                </a:solidFill>
                <a:latin typeface="PT Serif"/>
                <a:ea typeface="PT Serif"/>
                <a:cs typeface="PT Serif"/>
                <a:sym typeface="PT Serif"/>
              </a:rPr>
              <a:t>Debuted at NYIAS 2015</a:t>
            </a:r>
          </a:p>
          <a:p>
            <a:pPr indent="-298450" lvl="0" marL="457200" rtl="0">
              <a:spcBef>
                <a:spcPts val="600"/>
              </a:spcBef>
              <a:buClr>
                <a:schemeClr val="dk1"/>
              </a:buClr>
              <a:buSzPct val="100000"/>
              <a:buFont typeface="PT Serif"/>
              <a:buChar char="●"/>
            </a:pPr>
            <a:r>
              <a:rPr lang="en">
                <a:solidFill>
                  <a:schemeClr val="dk1"/>
                </a:solidFill>
                <a:latin typeface="PT Serif"/>
                <a:ea typeface="PT Serif"/>
                <a:cs typeface="PT Serif"/>
                <a:sym typeface="PT Serif"/>
              </a:rPr>
              <a:t>Best in class autonomous driving</a:t>
            </a:r>
          </a:p>
          <a:p>
            <a:pPr indent="-298450" lvl="0" marL="457200" rtl="0">
              <a:spcBef>
                <a:spcPts val="600"/>
              </a:spcBef>
              <a:buClr>
                <a:schemeClr val="dk1"/>
              </a:buClr>
              <a:buSzPct val="100000"/>
              <a:buFont typeface="PT Serif"/>
              <a:buChar char="●"/>
            </a:pPr>
            <a:r>
              <a:rPr lang="en">
                <a:solidFill>
                  <a:schemeClr val="dk1"/>
                </a:solidFill>
                <a:latin typeface="PT Serif"/>
                <a:ea typeface="PT Serif"/>
                <a:cs typeface="PT Serif"/>
                <a:sym typeface="PT Serif"/>
              </a:rPr>
              <a:t>Orrefors crystal drive selector</a:t>
            </a:r>
          </a:p>
          <a:p>
            <a:pPr lvl="0" rtl="0" algn="l">
              <a:spcBef>
                <a:spcPts val="600"/>
              </a:spcBef>
              <a:buNone/>
            </a:pPr>
            <a:r>
              <a:t/>
            </a:r>
            <a:endParaRPr>
              <a:solidFill>
                <a:schemeClr val="dk1"/>
              </a:solidFill>
              <a:latin typeface="PT Serif"/>
              <a:ea typeface="PT Serif"/>
              <a:cs typeface="PT Serif"/>
              <a:sym typeface="PT Serif"/>
            </a:endParaRPr>
          </a:p>
          <a:p>
            <a:pPr lvl="0" rtl="0" algn="l">
              <a:spcBef>
                <a:spcPts val="600"/>
              </a:spcBef>
              <a:buClr>
                <a:schemeClr val="dk1"/>
              </a:buClr>
              <a:buSzPct val="100000"/>
              <a:buFont typeface="Arial"/>
              <a:buNone/>
            </a:pPr>
            <a:r>
              <a:rPr lang="en">
                <a:solidFill>
                  <a:schemeClr val="dk1"/>
                </a:solidFill>
                <a:latin typeface="PT Serif"/>
                <a:ea typeface="PT Serif"/>
                <a:cs typeface="PT Serif"/>
                <a:sym typeface="PT Serif"/>
              </a:rPr>
              <a:t>Agera</a:t>
            </a:r>
          </a:p>
          <a:p>
            <a:pPr indent="-298450" lvl="0" marL="457200" rtl="0">
              <a:spcBef>
                <a:spcPts val="600"/>
              </a:spcBef>
              <a:buClr>
                <a:schemeClr val="dk1"/>
              </a:buClr>
              <a:buSzPct val="100000"/>
              <a:buFont typeface="PT Serif"/>
              <a:buChar char="●"/>
            </a:pPr>
            <a:r>
              <a:rPr lang="en">
                <a:solidFill>
                  <a:schemeClr val="dk1"/>
                </a:solidFill>
                <a:latin typeface="PT Serif"/>
                <a:ea typeface="PT Serif"/>
                <a:cs typeface="PT Serif"/>
                <a:sym typeface="PT Serif"/>
              </a:rPr>
              <a:t>Combination of the Sweedish word “To Take Action” &amp; the Greek “Ageless”</a:t>
            </a:r>
          </a:p>
          <a:p>
            <a:pPr indent="-298450" lvl="0" marL="457200" rtl="0">
              <a:spcBef>
                <a:spcPts val="600"/>
              </a:spcBef>
              <a:buClr>
                <a:schemeClr val="dk1"/>
              </a:buClr>
              <a:buSzPct val="100000"/>
              <a:buFont typeface="PT Serif"/>
              <a:buChar char="●"/>
            </a:pPr>
            <a:r>
              <a:rPr lang="en">
                <a:solidFill>
                  <a:schemeClr val="dk1"/>
                </a:solidFill>
                <a:latin typeface="PT Serif"/>
                <a:ea typeface="PT Serif"/>
                <a:cs typeface="PT Serif"/>
                <a:sym typeface="PT Serif"/>
              </a:rPr>
              <a:t>Fastest 0-200mph time in the world (20.71)</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4" name="Shape 19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0" name="Shape 2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Shape 2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9" name="Shape 23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8" name="Shape 24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3" name="Shape 25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600"/>
              </a:spcBef>
              <a:buClr>
                <a:schemeClr val="dk1"/>
              </a:buClr>
              <a:buSzPct val="100000"/>
              <a:buFont typeface="Arial"/>
              <a:buNone/>
            </a:pPr>
            <a:r>
              <a:rPr lang="en">
                <a:solidFill>
                  <a:schemeClr val="dk1"/>
                </a:solidFill>
                <a:latin typeface="PT Serif"/>
                <a:ea typeface="PT Serif"/>
                <a:cs typeface="PT Serif"/>
                <a:sym typeface="PT Serif"/>
              </a:rPr>
              <a:t>Lexus, a subsidiary of Toyota, is known for their high end sedans and SUVs</a:t>
            </a:r>
          </a:p>
          <a:p>
            <a:pPr lvl="0" rtl="0">
              <a:spcBef>
                <a:spcPts val="600"/>
              </a:spcBef>
              <a:buClr>
                <a:schemeClr val="dk1"/>
              </a:buClr>
              <a:buSzPct val="100000"/>
              <a:buFont typeface="Arial"/>
              <a:buNone/>
            </a:pPr>
            <a:r>
              <a:t/>
            </a:r>
            <a:endParaRPr>
              <a:solidFill>
                <a:schemeClr val="dk1"/>
              </a:solidFill>
              <a:latin typeface="PT Serif"/>
              <a:ea typeface="PT Serif"/>
              <a:cs typeface="PT Serif"/>
              <a:sym typeface="PT Serif"/>
            </a:endParaRPr>
          </a:p>
          <a:p>
            <a:pPr lvl="0" rtl="0">
              <a:spcBef>
                <a:spcPts val="600"/>
              </a:spcBef>
              <a:buClr>
                <a:schemeClr val="dk1"/>
              </a:buClr>
              <a:buSzPct val="100000"/>
              <a:buFont typeface="Arial"/>
              <a:buNone/>
            </a:pPr>
            <a:r>
              <a:rPr lang="en">
                <a:solidFill>
                  <a:schemeClr val="dk1"/>
                </a:solidFill>
                <a:latin typeface="PT Serif"/>
                <a:ea typeface="PT Serif"/>
                <a:cs typeface="PT Serif"/>
                <a:sym typeface="PT Serif"/>
              </a:rPr>
              <a:t>The Lexus LS is known as being an high-end luxury sedan, directly competing with MD S-Class, BMW 7-Series, and Audi A8</a:t>
            </a:r>
          </a:p>
          <a:p>
            <a:pPr lvl="0" rtl="0">
              <a:spcBef>
                <a:spcPts val="600"/>
              </a:spcBef>
              <a:buClr>
                <a:schemeClr val="dk1"/>
              </a:buClr>
              <a:buSzPct val="100000"/>
              <a:buFont typeface="Arial"/>
              <a:buNone/>
            </a:pPr>
            <a:r>
              <a:t/>
            </a:r>
            <a:endParaRPr>
              <a:solidFill>
                <a:schemeClr val="dk1"/>
              </a:solidFill>
              <a:latin typeface="PT Serif"/>
              <a:ea typeface="PT Serif"/>
              <a:cs typeface="PT Serif"/>
              <a:sym typeface="PT Serif"/>
            </a:endParaRPr>
          </a:p>
          <a:p>
            <a:pPr lvl="0" rtl="0">
              <a:spcBef>
                <a:spcPts val="600"/>
              </a:spcBef>
              <a:buClr>
                <a:schemeClr val="dk1"/>
              </a:buClr>
              <a:buSzPct val="100000"/>
              <a:buFont typeface="Arial"/>
              <a:buNone/>
            </a:pPr>
            <a:r>
              <a:rPr lang="en">
                <a:solidFill>
                  <a:schemeClr val="dk1"/>
                </a:solidFill>
                <a:latin typeface="PT Serif"/>
                <a:ea typeface="PT Serif"/>
                <a:cs typeface="PT Serif"/>
                <a:sym typeface="PT Serif"/>
              </a:rPr>
              <a:t>Parent Company, Toyota, is second largest auto manufacturer, behind Volkswagen</a:t>
            </a:r>
          </a:p>
          <a:p>
            <a:pPr lvl="0" rtl="0">
              <a:spcBef>
                <a:spcPts val="600"/>
              </a:spcBef>
              <a:buClr>
                <a:schemeClr val="dk1"/>
              </a:buClr>
              <a:buSzPct val="100000"/>
              <a:buFont typeface="Arial"/>
              <a:buNone/>
            </a:pPr>
            <a:r>
              <a:t/>
            </a:r>
            <a:endParaRPr>
              <a:solidFill>
                <a:schemeClr val="dk1"/>
              </a:solidFill>
              <a:latin typeface="PT Serif"/>
              <a:ea typeface="PT Serif"/>
              <a:cs typeface="PT Serif"/>
              <a:sym typeface="PT Serif"/>
            </a:endParaRPr>
          </a:p>
          <a:p>
            <a:pPr lvl="0" rtl="0" algn="l">
              <a:spcBef>
                <a:spcPts val="600"/>
              </a:spcBef>
              <a:buClr>
                <a:schemeClr val="dk1"/>
              </a:buClr>
              <a:buSzPct val="100000"/>
              <a:buFont typeface="Arial"/>
              <a:buNone/>
            </a:pPr>
            <a:r>
              <a:rPr lang="en">
                <a:solidFill>
                  <a:schemeClr val="dk1"/>
                </a:solidFill>
                <a:latin typeface="PT Serif"/>
                <a:ea typeface="PT Serif"/>
                <a:cs typeface="PT Serif"/>
                <a:sym typeface="PT Serif"/>
              </a:rPr>
              <a:t>Lexus LFA	</a:t>
            </a:r>
          </a:p>
          <a:p>
            <a:pPr indent="-298450" lvl="0" marL="457200" rtl="0">
              <a:spcBef>
                <a:spcPts val="600"/>
              </a:spcBef>
              <a:buClr>
                <a:schemeClr val="dk1"/>
              </a:buClr>
              <a:buSzPct val="100000"/>
              <a:buFont typeface="PT Serif"/>
              <a:buChar char="●"/>
            </a:pPr>
            <a:r>
              <a:rPr lang="en">
                <a:solidFill>
                  <a:schemeClr val="dk1"/>
                </a:solidFill>
                <a:latin typeface="PT Serif"/>
                <a:ea typeface="PT Serif"/>
                <a:cs typeface="PT Serif"/>
                <a:sym typeface="PT Serif"/>
              </a:rPr>
              <a:t>Starting Price of 375,000USD</a:t>
            </a:r>
          </a:p>
          <a:p>
            <a:pPr indent="-298450" lvl="0" marL="457200" rtl="0">
              <a:spcBef>
                <a:spcPts val="600"/>
              </a:spcBef>
              <a:buClr>
                <a:schemeClr val="dk1"/>
              </a:buClr>
              <a:buSzPct val="100000"/>
              <a:buFont typeface="PT Serif"/>
              <a:buChar char="●"/>
            </a:pPr>
            <a:r>
              <a:rPr lang="en">
                <a:solidFill>
                  <a:schemeClr val="dk1"/>
                </a:solidFill>
                <a:latin typeface="PT Serif"/>
                <a:ea typeface="PT Serif"/>
                <a:cs typeface="PT Serif"/>
                <a:sym typeface="PT Serif"/>
              </a:rPr>
              <a:t>Car buyers didn’t associate the high price with its relative performance</a:t>
            </a:r>
          </a:p>
          <a:p>
            <a:pPr lvl="0" rtl="0" algn="l">
              <a:spcBef>
                <a:spcPts val="600"/>
              </a:spcBef>
              <a:buClr>
                <a:srgbClr val="000000"/>
              </a:buClr>
              <a:buSzPct val="100000"/>
              <a:buFont typeface="Arial"/>
              <a:buNone/>
            </a:pPr>
            <a:r>
              <a:rPr lang="en">
                <a:solidFill>
                  <a:schemeClr val="dk1"/>
                </a:solidFill>
                <a:latin typeface="PT Serif"/>
                <a:ea typeface="PT Serif"/>
                <a:cs typeface="PT Serif"/>
                <a:sym typeface="PT Serif"/>
              </a:rPr>
              <a:t>Acura MDX</a:t>
            </a:r>
          </a:p>
          <a:p>
            <a:pPr indent="-298450" lvl="0" marL="457200" rtl="0">
              <a:spcBef>
                <a:spcPts val="600"/>
              </a:spcBef>
              <a:buClr>
                <a:schemeClr val="dk1"/>
              </a:buClr>
              <a:buSzPct val="100000"/>
              <a:buFont typeface="PT Serif"/>
              <a:buChar char="●"/>
            </a:pPr>
            <a:r>
              <a:rPr lang="en">
                <a:solidFill>
                  <a:schemeClr val="dk1"/>
                </a:solidFill>
                <a:latin typeface="PT Serif"/>
                <a:ea typeface="PT Serif"/>
                <a:cs typeface="PT Serif"/>
                <a:sym typeface="PT Serif"/>
              </a:rPr>
              <a:t>Large-Size SUV capable of carrying 8 passengers</a:t>
            </a:r>
          </a:p>
          <a:p>
            <a:pPr indent="-298450" lvl="0" marL="457200" rtl="0">
              <a:spcBef>
                <a:spcPts val="600"/>
              </a:spcBef>
              <a:buClr>
                <a:schemeClr val="dk1"/>
              </a:buClr>
              <a:buSzPct val="100000"/>
              <a:buFont typeface="PT Serif"/>
              <a:buChar char="●"/>
            </a:pPr>
            <a:r>
              <a:rPr lang="en">
                <a:solidFill>
                  <a:schemeClr val="dk1"/>
                </a:solidFill>
                <a:latin typeface="PT Serif"/>
                <a:ea typeface="PT Serif"/>
                <a:cs typeface="PT Serif"/>
                <a:sym typeface="PT Serif"/>
              </a:rPr>
              <a:t>Built Exclusively in Lincoln, Alabama</a:t>
            </a:r>
          </a:p>
          <a:p>
            <a:pPr lvl="0" rtl="0" algn="l">
              <a:spcBef>
                <a:spcPts val="600"/>
              </a:spcBef>
              <a:buClr>
                <a:srgbClr val="000000"/>
              </a:buClr>
              <a:buSzPct val="100000"/>
              <a:buFont typeface="Arial"/>
              <a:buNone/>
            </a:pPr>
            <a:r>
              <a:rPr lang="en">
                <a:solidFill>
                  <a:schemeClr val="dk1"/>
                </a:solidFill>
                <a:latin typeface="PT Serif"/>
                <a:ea typeface="PT Serif"/>
                <a:cs typeface="PT Serif"/>
                <a:sym typeface="PT Serif"/>
              </a:rPr>
              <a:t>Infiniti QX56</a:t>
            </a:r>
          </a:p>
          <a:p>
            <a:pPr indent="-298450" lvl="0" marL="457200" rtl="0">
              <a:spcBef>
                <a:spcPts val="600"/>
              </a:spcBef>
              <a:buClr>
                <a:schemeClr val="dk1"/>
              </a:buClr>
              <a:buSzPct val="100000"/>
              <a:buFont typeface="PT Serif"/>
              <a:buChar char="●"/>
            </a:pPr>
            <a:r>
              <a:rPr lang="en">
                <a:solidFill>
                  <a:schemeClr val="dk1"/>
                </a:solidFill>
                <a:latin typeface="PT Serif"/>
                <a:ea typeface="PT Serif"/>
                <a:cs typeface="PT Serif"/>
                <a:sym typeface="PT Serif"/>
              </a:rPr>
              <a:t>High-End SUV that seats 8 with best in-class legroom</a:t>
            </a:r>
          </a:p>
          <a:p>
            <a:pPr indent="-298450" lvl="0" marL="457200" rtl="0">
              <a:spcBef>
                <a:spcPts val="600"/>
              </a:spcBef>
              <a:buClr>
                <a:schemeClr val="dk1"/>
              </a:buClr>
              <a:buSzPct val="100000"/>
              <a:buFont typeface="PT Serif"/>
              <a:buChar char="●"/>
            </a:pPr>
            <a:r>
              <a:rPr lang="en">
                <a:solidFill>
                  <a:schemeClr val="dk1"/>
                </a:solidFill>
                <a:latin typeface="PT Serif"/>
                <a:ea typeface="PT Serif"/>
                <a:cs typeface="PT Serif"/>
                <a:sym typeface="PT Serif"/>
              </a:rPr>
              <a:t>Design based off the Nissan Aramada</a:t>
            </a:r>
          </a:p>
          <a:p>
            <a:pPr lvl="0" rtl="0">
              <a:spcBef>
                <a:spcPts val="600"/>
              </a:spcBef>
              <a:buClr>
                <a:schemeClr val="dk1"/>
              </a:buClr>
              <a:buSzPct val="100000"/>
              <a:buFont typeface="Arial"/>
              <a:buNone/>
            </a:pPr>
            <a:r>
              <a:t/>
            </a:r>
            <a:endParaRPr>
              <a:solidFill>
                <a:schemeClr val="dk1"/>
              </a:solidFill>
              <a:latin typeface="PT Serif"/>
              <a:ea typeface="PT Serif"/>
              <a:cs typeface="PT Serif"/>
              <a:sym typeface="PT Serif"/>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1800"/>
              </a:spcBef>
              <a:spcAft>
                <a:spcPts val="400"/>
              </a:spcAft>
              <a:buClr>
                <a:schemeClr val="dk1"/>
              </a:buClr>
              <a:buSzPct val="100000"/>
              <a:buFont typeface="Arial"/>
              <a:buNone/>
            </a:pPr>
            <a:r>
              <a:rPr lang="en">
                <a:solidFill>
                  <a:schemeClr val="dk1"/>
                </a:solidFill>
                <a:highlight>
                  <a:srgbClr val="FFFFFF"/>
                </a:highlight>
              </a:rPr>
              <a:t>"The auto industry has been bouncing back from the depths of 2009, and the thirst for luxury remains powerful. Good times should continue to roll for the U.S. auto market, especially in the luxury segment, into the foreseeable future, according to 2012 Special Report: Luxury Automotive Outlook, which relies on forward-looking consumer data provided by BIGinsight."  -Forbes Insights: 2012 Luxury Automotive Outlook</a:t>
            </a:r>
          </a:p>
          <a:p>
            <a:pPr lvl="0">
              <a:spcBef>
                <a:spcPts val="0"/>
              </a:spcBef>
              <a:buNone/>
            </a:pPr>
            <a:r>
              <a:t/>
            </a:r>
            <a:endParaRPr/>
          </a:p>
          <a:p>
            <a:pPr lvl="0">
              <a:spcBef>
                <a:spcPts val="0"/>
              </a:spcBef>
              <a:buNone/>
            </a:pPr>
            <a:r>
              <a:rPr lang="en"/>
              <a:t>Even though there was a decline, still strong demand for luxury</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2" name="Shape 27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7" name="Shape 27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Shape 2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5" name="Shape 28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0" name="Shape 29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Shape 2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9" name="Shape 29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Production, relocation of factories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Shape 3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4" name="Shape 30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600"/>
              </a:spcBef>
              <a:buNone/>
            </a:pPr>
            <a:r>
              <a:rPr lang="en" sz="1000">
                <a:solidFill>
                  <a:srgbClr val="333333"/>
                </a:solidFill>
                <a:highlight>
                  <a:srgbClr val="FFFFFF"/>
                </a:highlight>
              </a:rPr>
              <a:t>Tia</a:t>
            </a:r>
          </a:p>
          <a:p>
            <a:pPr lvl="0" rtl="0">
              <a:spcBef>
                <a:spcPts val="600"/>
              </a:spcBef>
              <a:buNone/>
            </a:pPr>
            <a:r>
              <a:rPr lang="en" sz="1000">
                <a:solidFill>
                  <a:srgbClr val="333333"/>
                </a:solidFill>
                <a:highlight>
                  <a:srgbClr val="FFFFFF"/>
                </a:highlight>
              </a:rPr>
              <a:t>Increase in choices. By end of 2016, automakers were offering about 30 electric models to choose from, such as the Tesla Model S, Chevy Volt, and Nissan Leaf.More in future. Ford’s plans to create 13 EV models by 2020, Mercedes saying it will produce 10 by 2025, and Volkswagen, which is at work on 30 different models.</a:t>
            </a:r>
          </a:p>
          <a:p>
            <a:pPr lvl="0" rtl="0">
              <a:spcBef>
                <a:spcPts val="600"/>
              </a:spcBef>
              <a:buNone/>
            </a:pPr>
            <a:r>
              <a:t/>
            </a:r>
            <a:endParaRPr sz="1000">
              <a:solidFill>
                <a:srgbClr val="333333"/>
              </a:solidFill>
              <a:highlight>
                <a:srgbClr val="FFFFFF"/>
              </a:highlight>
            </a:endParaRPr>
          </a:p>
          <a:p>
            <a:pPr lvl="0" rtl="0">
              <a:lnSpc>
                <a:spcPct val="140000"/>
              </a:lnSpc>
              <a:spcBef>
                <a:spcPts val="0"/>
              </a:spcBef>
              <a:spcAft>
                <a:spcPts val="2300"/>
              </a:spcAft>
              <a:buNone/>
            </a:pPr>
            <a:r>
              <a:rPr lang="en" sz="1000">
                <a:solidFill>
                  <a:srgbClr val="333333"/>
                </a:solidFill>
                <a:highlight>
                  <a:srgbClr val="FFFFFF"/>
                </a:highlight>
              </a:rPr>
              <a:t>Argonne National Laboratory report predicts that EVs will make up roughly 58 percent of the light vehicle market in the United States by 2030, assuming battery-powered miles do continue to grow.</a:t>
            </a:r>
          </a:p>
          <a:p>
            <a:pPr lvl="0" rtl="0">
              <a:lnSpc>
                <a:spcPct val="140000"/>
              </a:lnSpc>
              <a:spcBef>
                <a:spcPts val="0"/>
              </a:spcBef>
              <a:spcAft>
                <a:spcPts val="2300"/>
              </a:spcAft>
              <a:buNone/>
            </a:pPr>
            <a:r>
              <a:rPr lang="en" sz="1000">
                <a:solidFill>
                  <a:srgbClr val="333333"/>
                </a:solidFill>
                <a:highlight>
                  <a:srgbClr val="FFFFFF"/>
                </a:highlight>
              </a:rPr>
              <a:t>Marriott and Hilton starting to build more electric car stations in parking lot. One reason is several </a:t>
            </a:r>
            <a:r>
              <a:rPr lang="en" sz="1000">
                <a:solidFill>
                  <a:srgbClr val="444444"/>
                </a:solidFill>
                <a:highlight>
                  <a:srgbClr val="FFFFFF"/>
                </a:highlight>
                <a:hlinkClick r:id="rId2"/>
              </a:rPr>
              <a:t>U.S. states offer tax incentives for installing charging stations</a:t>
            </a:r>
            <a:r>
              <a:rPr lang="en" sz="1000">
                <a:solidFill>
                  <a:srgbClr val="333333"/>
                </a:solidFill>
                <a:highlight>
                  <a:srgbClr val="FFFFFF"/>
                </a:highlight>
              </a:rPr>
              <a:t>. </a:t>
            </a:r>
          </a:p>
          <a:p>
            <a:pPr lvl="0" rtl="0">
              <a:lnSpc>
                <a:spcPct val="115000"/>
              </a:lnSpc>
              <a:spcBef>
                <a:spcPts val="0"/>
              </a:spcBef>
              <a:spcAft>
                <a:spcPts val="1100"/>
              </a:spcAft>
              <a:buNone/>
            </a:pPr>
            <a:r>
              <a:rPr lang="en" sz="1000">
                <a:solidFill>
                  <a:srgbClr val="222222"/>
                </a:solidFill>
                <a:highlight>
                  <a:srgbClr val="FFFFFF"/>
                </a:highlight>
              </a:rPr>
              <a:t>In 2010, the global average was $1,000 per kWh. By last year, it had fallen to $350 per kWh.</a:t>
            </a:r>
          </a:p>
          <a:p>
            <a:pPr lvl="0" rtl="0">
              <a:lnSpc>
                <a:spcPct val="115000"/>
              </a:lnSpc>
              <a:spcBef>
                <a:spcPts val="0"/>
              </a:spcBef>
              <a:spcAft>
                <a:spcPts val="1100"/>
              </a:spcAft>
              <a:buNone/>
            </a:pPr>
            <a:r>
              <a:rPr lang="en" sz="1000">
                <a:solidFill>
                  <a:srgbClr val="222222"/>
                </a:solidFill>
                <a:highlight>
                  <a:srgbClr val="FFFFFF"/>
                </a:highlight>
              </a:rPr>
              <a:t>EV expected to become mainstream, less exclusive to luxury cars due ot drop in price of EV batteries</a:t>
            </a:r>
          </a:p>
          <a:p>
            <a:pPr lvl="0" rtl="0">
              <a:lnSpc>
                <a:spcPct val="115000"/>
              </a:lnSpc>
              <a:spcBef>
                <a:spcPts val="0"/>
              </a:spcBef>
              <a:spcAft>
                <a:spcPts val="1100"/>
              </a:spcAft>
              <a:buNone/>
            </a:pPr>
            <a:r>
              <a:rPr lang="en" sz="1000" u="sng">
                <a:solidFill>
                  <a:schemeClr val="hlink"/>
                </a:solidFill>
                <a:highlight>
                  <a:srgbClr val="FFFFFF"/>
                </a:highlight>
                <a:hlinkClick r:id="rId3"/>
              </a:rPr>
              <a:t>http://www.businessinsider.com/electric-vehicle-battery-cost-decreases-2016-3</a:t>
            </a:r>
          </a:p>
          <a:p>
            <a:pPr lvl="0" rtl="0">
              <a:lnSpc>
                <a:spcPct val="115000"/>
              </a:lnSpc>
              <a:spcBef>
                <a:spcPts val="0"/>
              </a:spcBef>
              <a:buNone/>
            </a:pPr>
            <a:r>
              <a:t/>
            </a:r>
            <a:endParaRPr sz="1000">
              <a:solidFill>
                <a:srgbClr val="222222"/>
              </a:solidFill>
              <a:highlight>
                <a:srgbClr val="FFFFFF"/>
              </a:highlight>
            </a:endParaRPr>
          </a:p>
          <a:p>
            <a:pPr lvl="0" rtl="0">
              <a:lnSpc>
                <a:spcPct val="140000"/>
              </a:lnSpc>
              <a:spcBef>
                <a:spcPts val="0"/>
              </a:spcBef>
              <a:spcAft>
                <a:spcPts val="2300"/>
              </a:spcAft>
              <a:buNone/>
            </a:pPr>
            <a:r>
              <a:rPr lang="en" sz="1000" u="sng">
                <a:solidFill>
                  <a:schemeClr val="hlink"/>
                </a:solidFill>
                <a:highlight>
                  <a:srgbClr val="FFFFFF"/>
                </a:highlight>
                <a:hlinkClick r:id="rId4"/>
              </a:rPr>
              <a:t>http://www.jllrealviews.com/industries/why-hotels-are-charging-up-for-electric-vehicles/</a:t>
            </a:r>
            <a:r>
              <a:rPr lang="en" sz="1000">
                <a:solidFill>
                  <a:srgbClr val="333333"/>
                </a:solidFill>
                <a:highlight>
                  <a:srgbClr val="FFFFFF"/>
                </a:highlight>
              </a:rPr>
              <a:t> </a:t>
            </a:r>
          </a:p>
          <a:p>
            <a:pPr lvl="0" rtl="0">
              <a:lnSpc>
                <a:spcPct val="140000"/>
              </a:lnSpc>
              <a:spcBef>
                <a:spcPts val="0"/>
              </a:spcBef>
              <a:spcAft>
                <a:spcPts val="2300"/>
              </a:spcAft>
              <a:buNone/>
            </a:pPr>
            <a:r>
              <a:t/>
            </a:r>
            <a:endParaRPr sz="1000">
              <a:solidFill>
                <a:srgbClr val="333333"/>
              </a:solidFill>
              <a:highlight>
                <a:srgbClr val="FFFFFF"/>
              </a:highlight>
            </a:endParaRPr>
          </a:p>
          <a:p>
            <a:pPr lvl="0" rtl="0">
              <a:lnSpc>
                <a:spcPct val="140000"/>
              </a:lnSpc>
              <a:spcBef>
                <a:spcPts val="0"/>
              </a:spcBef>
              <a:spcAft>
                <a:spcPts val="2300"/>
              </a:spcAft>
              <a:buClr>
                <a:schemeClr val="dk1"/>
              </a:buClr>
              <a:buSzPct val="110000"/>
              <a:buFont typeface="Arial"/>
              <a:buNone/>
            </a:pPr>
            <a:r>
              <a:t/>
            </a:r>
            <a:endParaRPr sz="1000">
              <a:solidFill>
                <a:srgbClr val="333333"/>
              </a:solidFill>
              <a:highlight>
                <a:srgbClr val="E2E2E2"/>
              </a:highlight>
            </a:endParaRPr>
          </a:p>
          <a:p>
            <a:pPr lvl="0" rtl="0">
              <a:lnSpc>
                <a:spcPct val="115000"/>
              </a:lnSpc>
              <a:spcBef>
                <a:spcPts val="0"/>
              </a:spcBef>
              <a:buClr>
                <a:schemeClr val="dk1"/>
              </a:buClr>
              <a:buSzPct val="64705"/>
              <a:buFont typeface="Arial"/>
              <a:buNone/>
            </a:pPr>
            <a:r>
              <a:t/>
            </a:r>
            <a:endParaRPr sz="1650">
              <a:solidFill>
                <a:srgbClr val="333333"/>
              </a:solidFill>
            </a:endParaRPr>
          </a:p>
          <a:p>
            <a:pPr lvl="0" rtl="0">
              <a:spcBef>
                <a:spcPts val="600"/>
              </a:spcBef>
              <a:buNone/>
            </a:pPr>
            <a:r>
              <a:t/>
            </a:r>
            <a:endParaRPr sz="1650">
              <a:solidFill>
                <a:srgbClr val="333333"/>
              </a:solidFill>
              <a:highlight>
                <a:srgbClr val="FFFFFF"/>
              </a:highlight>
            </a:endParaRPr>
          </a:p>
          <a:p>
            <a:pPr lvl="0" rtl="0">
              <a:spcBef>
                <a:spcPts val="600"/>
              </a:spcBef>
              <a:buClr>
                <a:schemeClr val="dk1"/>
              </a:buClr>
              <a:buSzPct val="64705"/>
              <a:buFont typeface="Arial"/>
              <a:buNone/>
            </a:pPr>
            <a:r>
              <a:t/>
            </a:r>
            <a:endParaRPr sz="1650">
              <a:solidFill>
                <a:srgbClr val="333333"/>
              </a:solidFill>
              <a:highlight>
                <a:srgbClr val="E2E2E2"/>
              </a:highlight>
            </a:endParaRPr>
          </a:p>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Shape 3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1" name="Shape 31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600"/>
              </a:spcBef>
              <a:buNone/>
            </a:pPr>
            <a:r>
              <a:rPr lang="en" sz="1000">
                <a:solidFill>
                  <a:srgbClr val="333333"/>
                </a:solidFill>
              </a:rPr>
              <a:t>Tia</a:t>
            </a:r>
          </a:p>
          <a:p>
            <a:pPr lvl="0" rtl="0">
              <a:spcBef>
                <a:spcPts val="600"/>
              </a:spcBef>
              <a:buNone/>
            </a:pPr>
            <a:r>
              <a:rPr lang="en" sz="1000">
                <a:solidFill>
                  <a:srgbClr val="333333"/>
                </a:solidFill>
              </a:rPr>
              <a:t>T</a:t>
            </a:r>
            <a:r>
              <a:rPr lang="en" sz="1000">
                <a:solidFill>
                  <a:srgbClr val="333333"/>
                </a:solidFill>
                <a:highlight>
                  <a:srgbClr val="FFFFFF"/>
                </a:highlight>
              </a:rPr>
              <a:t>he driverless technology industry is expected to be worth £900 billion globally by 2025 and is currently growing by 16 per cent a year.</a:t>
            </a:r>
          </a:p>
          <a:p>
            <a:pPr lvl="0" rtl="0">
              <a:spcBef>
                <a:spcPts val="600"/>
              </a:spcBef>
              <a:buNone/>
            </a:pPr>
            <a:r>
              <a:rPr lang="en" sz="1000">
                <a:solidFill>
                  <a:schemeClr val="dk1"/>
                </a:solidFill>
              </a:rPr>
              <a:t>Luxury and Non-Luxury Auto manufacturers in the industry: i.e. GM, Mercedes, Toyota, Tesla, BMW</a:t>
            </a:r>
          </a:p>
          <a:p>
            <a:pPr lvl="0">
              <a:spcBef>
                <a:spcPts val="0"/>
              </a:spcBef>
              <a:buNone/>
            </a:pPr>
            <a:r>
              <a:rPr lang="en" sz="1000">
                <a:solidFill>
                  <a:srgbClr val="333333"/>
                </a:solidFill>
                <a:highlight>
                  <a:srgbClr val="FFFFFF"/>
                </a:highlight>
              </a:rPr>
              <a:t>GM announced last week that it planned to hire 1,100 people and invest $14 million at a new development center in San Francisco that would spearhead the company’s work on self-driving cars.</a:t>
            </a:r>
          </a:p>
          <a:p>
            <a:pPr lvl="0">
              <a:spcBef>
                <a:spcPts val="0"/>
              </a:spcBef>
              <a:buNone/>
            </a:pPr>
            <a:r>
              <a:t/>
            </a:r>
            <a:endParaRPr sz="1000">
              <a:solidFill>
                <a:srgbClr val="262626"/>
              </a:solidFill>
            </a:endParaRPr>
          </a:p>
          <a:p>
            <a:pPr lvl="0">
              <a:spcBef>
                <a:spcPts val="0"/>
              </a:spcBef>
              <a:buNone/>
            </a:pPr>
            <a:r>
              <a:rPr lang="en" sz="1000">
                <a:solidFill>
                  <a:schemeClr val="dk1"/>
                </a:solidFill>
              </a:rPr>
              <a:t>Cars on the market with self-driving features: Tesla </a:t>
            </a:r>
            <a:r>
              <a:rPr lang="en" sz="1000">
                <a:solidFill>
                  <a:srgbClr val="1A1A1A"/>
                </a:solidFill>
              </a:rPr>
              <a:t>Autopilot: include automatic steering, automatic lane change, side collision warning, and automatic parallel parking. </a:t>
            </a:r>
          </a:p>
          <a:p>
            <a:pPr lvl="0">
              <a:spcBef>
                <a:spcPts val="0"/>
              </a:spcBef>
              <a:buNone/>
            </a:pPr>
            <a:r>
              <a:t/>
            </a:r>
            <a:endParaRPr sz="1000">
              <a:solidFill>
                <a:srgbClr val="262626"/>
              </a:solidFill>
            </a:endParaRPr>
          </a:p>
          <a:p>
            <a:pPr lvl="0">
              <a:spcBef>
                <a:spcPts val="0"/>
              </a:spcBef>
              <a:buNone/>
            </a:pPr>
            <a:r>
              <a:rPr lang="en" sz="1000">
                <a:solidFill>
                  <a:srgbClr val="262626"/>
                </a:solidFill>
              </a:rPr>
              <a:t>Ethical Dilemmas:</a:t>
            </a:r>
          </a:p>
          <a:p>
            <a:pPr lvl="0">
              <a:spcBef>
                <a:spcPts val="0"/>
              </a:spcBef>
              <a:buClr>
                <a:schemeClr val="dk1"/>
              </a:buClr>
              <a:buSzPct val="110000"/>
              <a:buFont typeface="Arial"/>
              <a:buNone/>
            </a:pPr>
            <a:r>
              <a:rPr lang="en" sz="1000">
                <a:solidFill>
                  <a:srgbClr val="262626"/>
                </a:solidFill>
              </a:rPr>
              <a:t>In the future, automated cars likely will be programmed not to speed, run lights or commit other common traffic offenses.</a:t>
            </a:r>
          </a:p>
          <a:p>
            <a:pPr lvl="0">
              <a:spcBef>
                <a:spcPts val="0"/>
              </a:spcBef>
              <a:buClr>
                <a:schemeClr val="dk1"/>
              </a:buClr>
              <a:buSzPct val="110000"/>
              <a:buFont typeface="Arial"/>
              <a:buNone/>
            </a:pPr>
            <a:r>
              <a:rPr lang="en" sz="1000">
                <a:solidFill>
                  <a:srgbClr val="1A1A1A"/>
                </a:solidFill>
              </a:rPr>
              <a:t> </a:t>
            </a:r>
          </a:p>
          <a:p>
            <a:pPr lvl="0">
              <a:spcBef>
                <a:spcPts val="0"/>
              </a:spcBef>
              <a:buClr>
                <a:schemeClr val="dk1"/>
              </a:buClr>
              <a:buSzPct val="110000"/>
              <a:buFont typeface="Arial"/>
              <a:buNone/>
            </a:pPr>
            <a:r>
              <a:rPr lang="en" sz="1000">
                <a:solidFill>
                  <a:srgbClr val="1A1A1A"/>
                </a:solidFill>
              </a:rPr>
              <a:t>If an autonomous or driver-assisted car breaks the law, does the driver get a citation?</a:t>
            </a:r>
          </a:p>
          <a:p>
            <a:pPr lvl="0">
              <a:spcBef>
                <a:spcPts val="0"/>
              </a:spcBef>
              <a:buClr>
                <a:schemeClr val="dk1"/>
              </a:buClr>
              <a:buSzPct val="110000"/>
              <a:buFont typeface="Arial"/>
              <a:buNone/>
            </a:pPr>
            <a:r>
              <a:rPr lang="en" sz="1000">
                <a:solidFill>
                  <a:srgbClr val="262626"/>
                </a:solidFill>
              </a:rPr>
              <a:t> </a:t>
            </a:r>
          </a:p>
          <a:p>
            <a:pPr lvl="0">
              <a:spcBef>
                <a:spcPts val="0"/>
              </a:spcBef>
              <a:buClr>
                <a:schemeClr val="dk1"/>
              </a:buClr>
              <a:buSzPct val="110000"/>
              <a:buFont typeface="Arial"/>
              <a:buNone/>
            </a:pPr>
            <a:r>
              <a:rPr lang="en" sz="1000">
                <a:solidFill>
                  <a:srgbClr val="262626"/>
                </a:solidFill>
              </a:rPr>
              <a:t>law enforcement will have to investigate whether car or human is in control of the vehicle.</a:t>
            </a:r>
          </a:p>
          <a:p>
            <a:pPr lvl="0">
              <a:spcBef>
                <a:spcPts val="0"/>
              </a:spcBef>
              <a:buClr>
                <a:schemeClr val="dk1"/>
              </a:buClr>
              <a:buSzPct val="110000"/>
              <a:buFont typeface="Arial"/>
              <a:buNone/>
            </a:pPr>
            <a:r>
              <a:rPr lang="en" sz="1000">
                <a:solidFill>
                  <a:srgbClr val="1A1A1A"/>
                </a:solidFill>
              </a:rPr>
              <a:t> </a:t>
            </a:r>
          </a:p>
          <a:p>
            <a:pPr lvl="0">
              <a:spcBef>
                <a:spcPts val="0"/>
              </a:spcBef>
              <a:buClr>
                <a:schemeClr val="dk1"/>
              </a:buClr>
              <a:buSzPct val="110000"/>
              <a:buFont typeface="Arial"/>
              <a:buNone/>
            </a:pPr>
            <a:r>
              <a:rPr lang="en" sz="1000">
                <a:solidFill>
                  <a:srgbClr val="1A1A1A"/>
                </a:solidFill>
              </a:rPr>
              <a:t>But if it’s in autonomous mode, where would the citation go? What does it mean to be in control? Can you still be cited for a DUI?</a:t>
            </a:r>
          </a:p>
          <a:p>
            <a:pPr lvl="0">
              <a:spcBef>
                <a:spcPts val="0"/>
              </a:spcBef>
              <a:buClr>
                <a:schemeClr val="dk1"/>
              </a:buClr>
              <a:buSzPct val="110000"/>
              <a:buFont typeface="Arial"/>
              <a:buNone/>
            </a:pPr>
            <a:r>
              <a:rPr lang="en" sz="1000">
                <a:solidFill>
                  <a:srgbClr val="262626"/>
                </a:solidFill>
              </a:rPr>
              <a:t> </a:t>
            </a:r>
          </a:p>
          <a:p>
            <a:pPr lvl="0">
              <a:spcBef>
                <a:spcPts val="0"/>
              </a:spcBef>
              <a:buClr>
                <a:schemeClr val="dk1"/>
              </a:buClr>
              <a:buSzPct val="110000"/>
              <a:buFont typeface="Arial"/>
              <a:buNone/>
            </a:pPr>
            <a:r>
              <a:rPr lang="en" sz="1000">
                <a:solidFill>
                  <a:srgbClr val="262626"/>
                </a:solidFill>
              </a:rPr>
              <a:t>Court will have to decide if it will be case law</a:t>
            </a:r>
          </a:p>
          <a:p>
            <a:pPr lvl="0">
              <a:spcBef>
                <a:spcPts val="0"/>
              </a:spcBef>
              <a:buNone/>
            </a:pPr>
            <a:r>
              <a:rPr lang="en" u="sng">
                <a:solidFill>
                  <a:schemeClr val="hlink"/>
                </a:solidFill>
                <a:hlinkClick r:id="rId2"/>
              </a:rPr>
              <a:t>https://www.usatoday.com/story/money/cars/2017/04/03/tesla-mishap-raises-issues-self-driving-liability/99880620/</a:t>
            </a:r>
            <a:r>
              <a:rPr lang="en"/>
              <a:t> </a:t>
            </a:r>
          </a:p>
          <a:p>
            <a:pPr lvl="0">
              <a:spcBef>
                <a:spcPts val="0"/>
              </a:spcBef>
              <a:buNone/>
            </a:pPr>
            <a:r>
              <a:t/>
            </a:r>
            <a:endParaRPr/>
          </a:p>
          <a:p>
            <a:pPr lvl="0">
              <a:spcBef>
                <a:spcPts val="0"/>
              </a:spcBef>
              <a:buNone/>
            </a:pPr>
            <a:r>
              <a:rPr lang="en" sz="1000">
                <a:highlight>
                  <a:srgbClr val="FFFFFF"/>
                </a:highlight>
              </a:rPr>
              <a:t>94 percent of 2015’s 35,200 road fatalities were due to human error or choice</a:t>
            </a:r>
          </a:p>
          <a:p>
            <a:pPr lvl="0">
              <a:spcBef>
                <a:spcPts val="0"/>
              </a:spcBef>
              <a:buNone/>
            </a:pPr>
            <a:r>
              <a:rPr lang="en" u="sng">
                <a:solidFill>
                  <a:schemeClr val="hlink"/>
                </a:solidFill>
                <a:hlinkClick r:id="rId3"/>
              </a:rPr>
              <a:t>http://www.curbed.com/2016/10/18/13313282/driverless-cars-safety-mercedes-pedestrian</a:t>
            </a:r>
            <a:r>
              <a:rPr lang="en"/>
              <a:t> </a:t>
            </a:r>
          </a:p>
          <a:p>
            <a:pPr lvl="0">
              <a:spcBef>
                <a:spcPts val="0"/>
              </a:spcBef>
              <a:buNone/>
            </a:pPr>
            <a:r>
              <a:t/>
            </a:r>
            <a:endParaRPr/>
          </a:p>
          <a:p>
            <a:pPr lvl="0">
              <a:spcBef>
                <a:spcPts val="0"/>
              </a:spcBef>
              <a:buNone/>
            </a:pPr>
            <a:r>
              <a:rPr lang="en" sz="1000">
                <a:solidFill>
                  <a:schemeClr val="dk1"/>
                </a:solidFill>
                <a:highlight>
                  <a:srgbClr val="FFFFFF"/>
                </a:highlight>
              </a:rPr>
              <a:t>Mercedes said it would run over a child to prevent death of its occupants. 'If there is someone literally jumping in front of you, in that circumstance, there's nothing technology can do except reduce speed of impact. </a:t>
            </a:r>
          </a:p>
          <a:p>
            <a:pPr lvl="0">
              <a:spcBef>
                <a:spcPts val="0"/>
              </a:spcBef>
              <a:buNone/>
            </a:pPr>
            <a:r>
              <a:rPr lang="en" u="sng">
                <a:solidFill>
                  <a:schemeClr val="hlink"/>
                </a:solidFill>
                <a:hlinkClick r:id="rId4"/>
              </a:rPr>
              <a:t>http://www.dailymail.co.uk/news/article-3837453/Mercedes-Benz-says-driverless-cars-hit-child-street-save-passengers-inside.html</a:t>
            </a:r>
            <a:r>
              <a:rPr lang="en"/>
              <a:t> </a:t>
            </a:r>
          </a:p>
          <a:p>
            <a:pPr lvl="0">
              <a:spcBef>
                <a:spcPts val="0"/>
              </a:spcBef>
              <a:buNone/>
            </a:pPr>
            <a:r>
              <a:t/>
            </a:r>
            <a:endParaRPr/>
          </a:p>
          <a:p>
            <a:pPr lvl="0">
              <a:spcBef>
                <a:spcPts val="0"/>
              </a:spcBef>
              <a:buNone/>
            </a:pPr>
            <a:r>
              <a:rPr lang="en" sz="1000">
                <a:highlight>
                  <a:srgbClr val="FFFFFF"/>
                </a:highlight>
              </a:rPr>
              <a:t>In a March, 2017 survey, AAA found that 78% of people polled were afraid of riding in a self-driving car, a statistic that remained unchanged from the last year. Although most people surveyed said they fear traveling in a fully self-driving car, 59% also said they would like autonomous technology in their next vehicles. </a:t>
            </a:r>
          </a:p>
          <a:p>
            <a:pPr lvl="0">
              <a:spcBef>
                <a:spcPts val="0"/>
              </a:spcBef>
              <a:buNone/>
            </a:pPr>
            <a:r>
              <a:rPr lang="en" sz="1150" u="sng">
                <a:solidFill>
                  <a:schemeClr val="hlink"/>
                </a:solidFill>
                <a:highlight>
                  <a:srgbClr val="FFFFFF"/>
                </a:highlight>
                <a:hlinkClick r:id="rId5"/>
              </a:rPr>
              <a:t>https://cleantechnica.com/2017/03/22/self-driving-cars-must-make-ethical-decisions/</a:t>
            </a:r>
            <a:r>
              <a:rPr lang="en" sz="1150">
                <a:solidFill>
                  <a:srgbClr val="636363"/>
                </a:solidFill>
                <a:highlight>
                  <a:srgbClr val="FFFFFF"/>
                </a:highlight>
              </a:rPr>
              <a:t> </a:t>
            </a:r>
          </a:p>
          <a:p>
            <a:pPr lvl="0">
              <a:spcBef>
                <a:spcPts val="0"/>
              </a:spcBef>
              <a:buNone/>
            </a:pPr>
            <a:r>
              <a:t/>
            </a:r>
            <a:endParaRPr sz="1000">
              <a:highlight>
                <a:srgbClr val="FFFFFF"/>
              </a:highlight>
            </a:endParaRPr>
          </a:p>
          <a:p>
            <a:pPr lvl="0">
              <a:spcBef>
                <a:spcPts val="0"/>
              </a:spcBef>
              <a:buNone/>
            </a:pPr>
            <a:r>
              <a:rPr lang="en" sz="1000">
                <a:highlight>
                  <a:srgbClr val="FFFFFF"/>
                </a:highlight>
              </a:rPr>
              <a:t>30,000 deaths annually related to car accidents</a:t>
            </a:r>
          </a:p>
          <a:p>
            <a:pPr lvl="0">
              <a:spcBef>
                <a:spcPts val="0"/>
              </a:spcBef>
              <a:buNone/>
            </a:pPr>
            <a:r>
              <a:t/>
            </a:r>
            <a:endParaRPr sz="1000">
              <a:highlight>
                <a:srgbClr val="FFFFFF"/>
              </a:highlight>
            </a:endParaRPr>
          </a:p>
          <a:p>
            <a:pPr lvl="0">
              <a:spcBef>
                <a:spcPts val="0"/>
              </a:spcBef>
              <a:buNone/>
            </a:pPr>
            <a:r>
              <a:rPr lang="en" sz="1000">
                <a:highlight>
                  <a:srgbClr val="FFFFFF"/>
                </a:highlight>
              </a:rPr>
              <a:t>How do they operate? Several systems work in conjunction</a:t>
            </a:r>
          </a:p>
          <a:p>
            <a:pPr lvl="0">
              <a:spcBef>
                <a:spcPts val="0"/>
              </a:spcBef>
              <a:buNone/>
            </a:pPr>
            <a:r>
              <a:t/>
            </a:r>
            <a:endParaRPr sz="1000">
              <a:highlight>
                <a:srgbClr val="FFFFFF"/>
              </a:highlight>
            </a:endParaRPr>
          </a:p>
          <a:p>
            <a:pPr indent="-69850" lvl="0" marL="0" rtl="0">
              <a:lnSpc>
                <a:spcPct val="115000"/>
              </a:lnSpc>
              <a:spcBef>
                <a:spcPts val="0"/>
              </a:spcBef>
              <a:spcAft>
                <a:spcPts val="1200"/>
              </a:spcAft>
              <a:buClr>
                <a:schemeClr val="dk1"/>
              </a:buClr>
              <a:buSzPct val="110000"/>
              <a:buFont typeface="Arial"/>
              <a:buNone/>
            </a:pPr>
            <a:r>
              <a:rPr lang="en" sz="1000"/>
              <a:t>Different sensors and video cameras monitor vehicles and curbs, nearby, detect traffic lights, read road signs and keep track of other vehicles, while also looking out for pedestrians and other obstacles.</a:t>
            </a:r>
          </a:p>
          <a:p>
            <a:pPr indent="-69850" lvl="0" marL="0" rtl="0">
              <a:lnSpc>
                <a:spcPct val="115000"/>
              </a:lnSpc>
              <a:spcBef>
                <a:spcPts val="0"/>
              </a:spcBef>
              <a:spcAft>
                <a:spcPts val="1200"/>
              </a:spcAft>
              <a:buClr>
                <a:schemeClr val="dk1"/>
              </a:buClr>
              <a:buSzPct val="110000"/>
              <a:buFont typeface="Arial"/>
              <a:buNone/>
            </a:pPr>
            <a:r>
              <a:rPr lang="en" sz="1000"/>
              <a:t>central computer analyses all of the data from the various sensors to manipulate the steering, acceleration and braking.</a:t>
            </a:r>
          </a:p>
          <a:p>
            <a:pPr lvl="0">
              <a:spcBef>
                <a:spcPts val="0"/>
              </a:spcBef>
              <a:buNone/>
            </a:pPr>
            <a:r>
              <a:rPr lang="en" sz="1150" u="sng">
                <a:solidFill>
                  <a:schemeClr val="hlink"/>
                </a:solidFill>
                <a:highlight>
                  <a:srgbClr val="FFFFFF"/>
                </a:highlight>
                <a:hlinkClick r:id="rId6"/>
              </a:rPr>
              <a:t>http://www.telegraph.co.uk/cars/features/how-do-driverless-cars-work/</a:t>
            </a:r>
            <a:r>
              <a:rPr lang="en" sz="1150">
                <a:solidFill>
                  <a:srgbClr val="636363"/>
                </a:solidFill>
                <a:highlight>
                  <a:srgbClr val="FFFFFF"/>
                </a:highlight>
              </a:rPr>
              <a:t>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Shape 3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8" name="Shape 31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110000"/>
              <a:buFont typeface="Arial"/>
              <a:buNone/>
            </a:pPr>
            <a:r>
              <a:rPr lang="en" sz="1000">
                <a:solidFill>
                  <a:srgbClr val="1A1A1A"/>
                </a:solidFill>
              </a:rPr>
              <a:t>Tia</a:t>
            </a:r>
          </a:p>
          <a:p>
            <a:pPr lvl="0">
              <a:spcBef>
                <a:spcPts val="0"/>
              </a:spcBef>
              <a:buClr>
                <a:schemeClr val="dk1"/>
              </a:buClr>
              <a:buSzPct val="110000"/>
              <a:buFont typeface="Arial"/>
              <a:buNone/>
            </a:pPr>
            <a:r>
              <a:t/>
            </a:r>
            <a:endParaRPr sz="1000">
              <a:solidFill>
                <a:srgbClr val="1A1A1A"/>
              </a:solidFill>
            </a:endParaRPr>
          </a:p>
          <a:p>
            <a:pPr lvl="0">
              <a:spcBef>
                <a:spcPts val="0"/>
              </a:spcBef>
              <a:buClr>
                <a:schemeClr val="dk1"/>
              </a:buClr>
              <a:buSzPct val="110000"/>
              <a:buFont typeface="Arial"/>
              <a:buNone/>
            </a:pPr>
            <a:r>
              <a:rPr lang="en" sz="1000">
                <a:solidFill>
                  <a:srgbClr val="1A1A1A"/>
                </a:solidFill>
              </a:rPr>
              <a:t>Tesla’s Autopilot: include automatic steering, automatic lane change, side collision warning, and automatic parallel parking. </a:t>
            </a:r>
          </a:p>
          <a:p>
            <a:pPr lvl="0">
              <a:spcBef>
                <a:spcPts val="0"/>
              </a:spcBef>
              <a:buClr>
                <a:schemeClr val="dk1"/>
              </a:buClr>
              <a:buSzPct val="110000"/>
              <a:buFont typeface="Arial"/>
              <a:buNone/>
            </a:pPr>
            <a:r>
              <a:rPr lang="en" sz="1000">
                <a:solidFill>
                  <a:srgbClr val="1A1A1A"/>
                </a:solidFill>
              </a:rPr>
              <a:t> </a:t>
            </a:r>
          </a:p>
          <a:p>
            <a:pPr lvl="0">
              <a:spcBef>
                <a:spcPts val="0"/>
              </a:spcBef>
              <a:buClr>
                <a:schemeClr val="dk1"/>
              </a:buClr>
              <a:buSzPct val="110000"/>
              <a:buFont typeface="Arial"/>
              <a:buNone/>
            </a:pPr>
            <a:r>
              <a:rPr lang="en" sz="1000">
                <a:solidFill>
                  <a:srgbClr val="1A1A1A"/>
                </a:solidFill>
              </a:rPr>
              <a:t>Criticized that it overplayed the car's self-driving capabilities. Forced to make changes following those complaints. No longer uses any self-driving branding when marketing its cars.</a:t>
            </a:r>
          </a:p>
          <a:p>
            <a:pPr lvl="0">
              <a:spcBef>
                <a:spcPts val="0"/>
              </a:spcBef>
              <a:buClr>
                <a:schemeClr val="dk1"/>
              </a:buClr>
              <a:buSzPct val="110000"/>
              <a:buFont typeface="Arial"/>
              <a:buNone/>
            </a:pPr>
            <a:r>
              <a:rPr lang="en" sz="1000">
                <a:solidFill>
                  <a:srgbClr val="1A1A1A"/>
                </a:solidFill>
              </a:rPr>
              <a:t> </a:t>
            </a:r>
          </a:p>
          <a:p>
            <a:pPr lvl="0">
              <a:spcBef>
                <a:spcPts val="0"/>
              </a:spcBef>
              <a:buClr>
                <a:schemeClr val="dk1"/>
              </a:buClr>
              <a:buSzPct val="110000"/>
              <a:buFont typeface="Arial"/>
              <a:buNone/>
            </a:pPr>
            <a:r>
              <a:rPr lang="en" sz="1000">
                <a:solidFill>
                  <a:schemeClr val="dk1"/>
                </a:solidFill>
                <a:highlight>
                  <a:srgbClr val="FFFFFF"/>
                </a:highlight>
              </a:rPr>
              <a:t>Autopilot comprises multiple systems that use cameras, radar, ultrasonic sensors and data to,</a:t>
            </a:r>
            <a:r>
              <a:rPr lang="en" sz="1000">
                <a:solidFill>
                  <a:schemeClr val="dk1"/>
                </a:solidFill>
                <a:highlight>
                  <a:srgbClr val="FFFFFF"/>
                </a:highlight>
                <a:hlinkClick r:id="rId2"/>
              </a:rPr>
              <a:t> </a:t>
            </a:r>
            <a:r>
              <a:rPr lang="en" sz="1000">
                <a:solidFill>
                  <a:schemeClr val="dk1"/>
                </a:solidFill>
                <a:hlinkClick r:id="rId3"/>
              </a:rPr>
              <a:t>in Tesla’s words</a:t>
            </a:r>
            <a:r>
              <a:rPr lang="en" sz="1000">
                <a:solidFill>
                  <a:schemeClr val="dk1"/>
                </a:solidFill>
                <a:highlight>
                  <a:srgbClr val="FFFFFF"/>
                </a:highlight>
              </a:rPr>
              <a:t> “automatically steer down the highway, change lanes, and adjust speed in response to traffic.” The company also claims the features “help the car avoid hazards and reduce the driver’s workload.”</a:t>
            </a:r>
          </a:p>
          <a:p>
            <a:pPr lvl="0">
              <a:spcBef>
                <a:spcPts val="0"/>
              </a:spcBef>
              <a:buClr>
                <a:schemeClr val="dk1"/>
              </a:buClr>
              <a:buSzPct val="110000"/>
              <a:buFont typeface="Arial"/>
              <a:buNone/>
            </a:pPr>
            <a:r>
              <a:rPr lang="en" sz="1000">
                <a:solidFill>
                  <a:schemeClr val="dk1"/>
                </a:solidFill>
              </a:rPr>
              <a:t> </a:t>
            </a:r>
          </a:p>
          <a:p>
            <a:pPr lvl="0">
              <a:spcBef>
                <a:spcPts val="0"/>
              </a:spcBef>
              <a:buClr>
                <a:schemeClr val="dk1"/>
              </a:buClr>
              <a:buSzPct val="110000"/>
              <a:buFont typeface="Arial"/>
              <a:buNone/>
            </a:pPr>
            <a:r>
              <a:rPr lang="en" sz="1000">
                <a:solidFill>
                  <a:schemeClr val="dk1"/>
                </a:solidFill>
              </a:rPr>
              <a:t>Also came under fire </a:t>
            </a:r>
            <a:r>
              <a:rPr lang="en" sz="1000">
                <a:solidFill>
                  <a:srgbClr val="262626"/>
                </a:solidFill>
              </a:rPr>
              <a:t>after a series of crashes last year, one of which was fatal</a:t>
            </a:r>
          </a:p>
          <a:p>
            <a:pPr lvl="0">
              <a:spcBef>
                <a:spcPts val="0"/>
              </a:spcBef>
              <a:buClr>
                <a:schemeClr val="dk1"/>
              </a:buClr>
              <a:buSzPct val="110000"/>
              <a:buFont typeface="Arial"/>
              <a:buNone/>
            </a:pPr>
            <a:r>
              <a:rPr lang="en" sz="1000" u="sng">
                <a:solidFill>
                  <a:schemeClr val="hlink"/>
                </a:solidFill>
                <a:hlinkClick r:id="rId4"/>
              </a:rPr>
              <a:t>http://www.consumerreports.org/tesla/tesla-autopilot-too-much-autonomy-too-soon/</a:t>
            </a:r>
          </a:p>
          <a:p>
            <a:pPr lvl="0">
              <a:spcBef>
                <a:spcPts val="0"/>
              </a:spcBef>
              <a:buNone/>
            </a:pPr>
            <a:r>
              <a:rPr lang="en"/>
              <a:t>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Shape 3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4" name="Shape 32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buNone/>
            </a:pPr>
            <a:r>
              <a:rPr lang="en" sz="1000">
                <a:solidFill>
                  <a:srgbClr val="333333"/>
                </a:solidFill>
                <a:highlight>
                  <a:srgbClr val="FFFFFF"/>
                </a:highlight>
              </a:rPr>
              <a:t>Tia</a:t>
            </a:r>
          </a:p>
          <a:p>
            <a:pPr lvl="0" rtl="0">
              <a:lnSpc>
                <a:spcPct val="115000"/>
              </a:lnSpc>
              <a:spcBef>
                <a:spcPts val="0"/>
              </a:spcBef>
              <a:buNone/>
            </a:pPr>
            <a:r>
              <a:t/>
            </a:r>
            <a:endParaRPr sz="1000">
              <a:solidFill>
                <a:srgbClr val="333333"/>
              </a:solidFill>
              <a:highlight>
                <a:srgbClr val="FFFFFF"/>
              </a:highlight>
            </a:endParaRPr>
          </a:p>
          <a:p>
            <a:pPr lvl="0" rtl="0">
              <a:lnSpc>
                <a:spcPct val="115000"/>
              </a:lnSpc>
              <a:spcBef>
                <a:spcPts val="0"/>
              </a:spcBef>
              <a:buNone/>
            </a:pPr>
            <a:r>
              <a:rPr lang="en" sz="1000">
                <a:solidFill>
                  <a:srgbClr val="333333"/>
                </a:solidFill>
                <a:highlight>
                  <a:srgbClr val="FFFFFF"/>
                </a:highlight>
              </a:rPr>
              <a:t>Lucid Motors</a:t>
            </a:r>
          </a:p>
          <a:p>
            <a:pPr lvl="0" rtl="0">
              <a:lnSpc>
                <a:spcPct val="115000"/>
              </a:lnSpc>
              <a:spcBef>
                <a:spcPts val="0"/>
              </a:spcBef>
              <a:buNone/>
            </a:pPr>
            <a:r>
              <a:t/>
            </a:r>
            <a:endParaRPr sz="1000">
              <a:solidFill>
                <a:srgbClr val="333333"/>
              </a:solidFill>
              <a:highlight>
                <a:srgbClr val="FFFFFF"/>
              </a:highlight>
            </a:endParaRPr>
          </a:p>
          <a:p>
            <a:pPr lvl="0" rtl="0">
              <a:lnSpc>
                <a:spcPct val="115000"/>
              </a:lnSpc>
              <a:spcBef>
                <a:spcPts val="0"/>
              </a:spcBef>
              <a:buNone/>
            </a:pPr>
            <a:r>
              <a:rPr lang="en" sz="1000">
                <a:solidFill>
                  <a:srgbClr val="1A1A1A"/>
                </a:solidFill>
              </a:rPr>
              <a:t>Originally a battery company when it was founded in 07 by former VP of Tesla.</a:t>
            </a:r>
          </a:p>
          <a:p>
            <a:pPr lvl="0" rtl="0">
              <a:lnSpc>
                <a:spcPct val="115000"/>
              </a:lnSpc>
              <a:spcBef>
                <a:spcPts val="0"/>
              </a:spcBef>
              <a:buNone/>
            </a:pPr>
            <a:r>
              <a:rPr lang="en" sz="1000" u="sng">
                <a:solidFill>
                  <a:schemeClr val="hlink"/>
                </a:solidFill>
                <a:hlinkClick r:id="rId2"/>
              </a:rPr>
              <a:t>http://www.businessinsider.com/lucid-air-electric-car-review-photos-2017-3/#heres-a-closer-look-at-the-car-20</a:t>
            </a:r>
          </a:p>
          <a:p>
            <a:pPr lvl="0" rtl="0">
              <a:lnSpc>
                <a:spcPct val="115000"/>
              </a:lnSpc>
              <a:spcBef>
                <a:spcPts val="0"/>
              </a:spcBef>
              <a:buNone/>
            </a:pPr>
            <a:r>
              <a:t/>
            </a:r>
            <a:endParaRPr/>
          </a:p>
          <a:p>
            <a:pPr lvl="0" rtl="0">
              <a:lnSpc>
                <a:spcPct val="115000"/>
              </a:lnSpc>
              <a:spcBef>
                <a:spcPts val="0"/>
              </a:spcBef>
              <a:buNone/>
            </a:pPr>
            <a:r>
              <a:rPr lang="en" sz="1000"/>
              <a:t>Advantage over Tesla: “</a:t>
            </a:r>
            <a:r>
              <a:rPr lang="en" sz="1000">
                <a:solidFill>
                  <a:schemeClr val="dk1"/>
                </a:solidFill>
                <a:highlight>
                  <a:srgbClr val="FFFFFF"/>
                </a:highlight>
              </a:rPr>
              <a:t>It's a revolutionary step forward because it's a car that is more compact on the outside and much more spacious on the inside” </a:t>
            </a:r>
            <a:r>
              <a:rPr lang="en" sz="1000">
                <a:solidFill>
                  <a:srgbClr val="444444"/>
                </a:solidFill>
                <a:highlight>
                  <a:srgbClr val="FFFFFF"/>
                </a:highlight>
              </a:rPr>
              <a:t>sculpted battery on the Air provides passengers with far more space than what any Tesla vehicle is able to provide</a:t>
            </a:r>
          </a:p>
          <a:p>
            <a:pPr lvl="0" rtl="0">
              <a:lnSpc>
                <a:spcPct val="115000"/>
              </a:lnSpc>
              <a:spcBef>
                <a:spcPts val="0"/>
              </a:spcBef>
              <a:buNone/>
            </a:pPr>
            <a:r>
              <a:rPr lang="en" sz="1000" u="sng">
                <a:solidFill>
                  <a:schemeClr val="hlink"/>
                </a:solidFill>
                <a:highlight>
                  <a:srgbClr val="FFFFFF"/>
                </a:highlight>
                <a:hlinkClick r:id="rId3"/>
              </a:rPr>
              <a:t>http://www.autonews.com/article/20170415/OEM04/304179912/what-does-lucid-air-have-over-tesla-model-s%3F</a:t>
            </a:r>
          </a:p>
          <a:p>
            <a:pPr lvl="0" rtl="0">
              <a:lnSpc>
                <a:spcPct val="115000"/>
              </a:lnSpc>
              <a:spcBef>
                <a:spcPts val="0"/>
              </a:spcBef>
              <a:buNone/>
            </a:pPr>
            <a:r>
              <a:rPr lang="en" sz="1000" u="sng">
                <a:solidFill>
                  <a:schemeClr val="hlink"/>
                </a:solidFill>
                <a:highlight>
                  <a:srgbClr val="FFFFFF"/>
                </a:highlight>
                <a:hlinkClick r:id="rId4"/>
              </a:rPr>
              <a:t>https://futurism.com/when-comes-tech-lucid-motors-seems-tech-beat/</a:t>
            </a:r>
          </a:p>
          <a:p>
            <a:pPr lvl="0" rtl="0">
              <a:lnSpc>
                <a:spcPct val="115000"/>
              </a:lnSpc>
              <a:spcBef>
                <a:spcPts val="0"/>
              </a:spcBef>
              <a:buNone/>
            </a:pPr>
            <a:r>
              <a:t/>
            </a:r>
            <a:endParaRPr sz="1000">
              <a:solidFill>
                <a:schemeClr val="dk1"/>
              </a:solidFill>
              <a:highlight>
                <a:srgbClr val="FFFFFF"/>
              </a:highlight>
            </a:endParaRPr>
          </a:p>
          <a:p>
            <a:pPr lvl="0" rtl="0">
              <a:lnSpc>
                <a:spcPct val="115000"/>
              </a:lnSpc>
              <a:spcBef>
                <a:spcPts val="0"/>
              </a:spcBef>
              <a:buNone/>
            </a:pPr>
            <a:r>
              <a:t/>
            </a:r>
            <a:endParaRPr sz="1000">
              <a:solidFill>
                <a:schemeClr val="dk1"/>
              </a:solidFill>
              <a:highlight>
                <a:srgbClr val="FFFFFF"/>
              </a:highlight>
            </a:endParaRPr>
          </a:p>
          <a:p>
            <a:pPr lvl="0" rtl="0">
              <a:lnSpc>
                <a:spcPct val="115000"/>
              </a:lnSpc>
              <a:spcBef>
                <a:spcPts val="0"/>
              </a:spcBef>
              <a:buNone/>
            </a:pPr>
            <a:r>
              <a:t/>
            </a:r>
            <a:endParaRPr sz="1000">
              <a:solidFill>
                <a:schemeClr val="dk1"/>
              </a:solidFill>
              <a:highlight>
                <a:srgbClr val="FFFFFF"/>
              </a:highlight>
            </a:endParaRPr>
          </a:p>
          <a:p>
            <a:pPr lvl="0" rtl="0">
              <a:lnSpc>
                <a:spcPct val="115000"/>
              </a:lnSpc>
              <a:spcBef>
                <a:spcPts val="0"/>
              </a:spcBef>
              <a:buNone/>
            </a:pPr>
            <a:r>
              <a:t/>
            </a:r>
            <a:endParaRPr sz="1000">
              <a:solidFill>
                <a:schemeClr val="dk1"/>
              </a:solidFill>
              <a:highlight>
                <a:srgbClr val="FFFFFF"/>
              </a:highlight>
              <a:hlinkClick r:id="rId5"/>
            </a:endParaRPr>
          </a:p>
          <a:p>
            <a:pPr lvl="0" rtl="0">
              <a:lnSpc>
                <a:spcPct val="115000"/>
              </a:lnSpc>
              <a:spcBef>
                <a:spcPts val="0"/>
              </a:spcBef>
              <a:buNone/>
            </a:pPr>
            <a:r>
              <a:t/>
            </a:r>
            <a:endParaRPr sz="1000">
              <a:solidFill>
                <a:srgbClr val="333333"/>
              </a:solidFill>
              <a:highlight>
                <a:srgbClr val="FFFFFF"/>
              </a:highlight>
            </a:endParaRPr>
          </a:p>
          <a:p>
            <a:pPr lvl="0" rtl="0">
              <a:spcBef>
                <a:spcPts val="600"/>
              </a:spcBef>
              <a:buNone/>
            </a:pPr>
            <a:r>
              <a:t/>
            </a:r>
            <a:endParaRPr sz="1000">
              <a:solidFill>
                <a:srgbClr val="333333"/>
              </a:solidFill>
              <a:highlight>
                <a:srgbClr val="FFFFFF"/>
              </a:highlight>
            </a:endParaRPr>
          </a:p>
          <a:p>
            <a:pPr lvl="0" rtl="0">
              <a:spcBef>
                <a:spcPts val="600"/>
              </a:spcBef>
              <a:buNone/>
            </a:pPr>
            <a:r>
              <a:t/>
            </a:r>
            <a:endParaRPr sz="1000">
              <a:solidFill>
                <a:srgbClr val="333333"/>
              </a:solidFill>
              <a:highlight>
                <a:srgbClr val="E2E2E2"/>
              </a:highlight>
            </a:endParaRPr>
          </a:p>
          <a:p>
            <a:pPr lvl="0" rtl="0">
              <a:spcBef>
                <a:spcPts val="0"/>
              </a:spcBef>
              <a:buNone/>
            </a:pPr>
            <a:r>
              <a:t/>
            </a:r>
            <a:endParaRPr sz="10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Shape 3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2" name="Shape 3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sz="1000">
                <a:solidFill>
                  <a:srgbClr val="333333"/>
                </a:solidFill>
                <a:highlight>
                  <a:srgbClr val="FFFFFF"/>
                </a:highlight>
              </a:rPr>
              <a:t>Tia</a:t>
            </a:r>
          </a:p>
          <a:p>
            <a:pPr lvl="0">
              <a:spcBef>
                <a:spcPts val="0"/>
              </a:spcBef>
              <a:buNone/>
            </a:pPr>
            <a:r>
              <a:t/>
            </a:r>
            <a:endParaRPr sz="1000">
              <a:solidFill>
                <a:srgbClr val="333333"/>
              </a:solidFill>
              <a:highlight>
                <a:srgbClr val="FFFFFF"/>
              </a:highlight>
            </a:endParaRPr>
          </a:p>
          <a:p>
            <a:pPr lvl="0">
              <a:spcBef>
                <a:spcPts val="0"/>
              </a:spcBef>
              <a:buNone/>
            </a:pPr>
            <a:r>
              <a:rPr lang="en" sz="1000">
                <a:solidFill>
                  <a:srgbClr val="333333"/>
                </a:solidFill>
                <a:highlight>
                  <a:srgbClr val="FFFFFF"/>
                </a:highlight>
              </a:rPr>
              <a:t>Apple is now the 30th tech company with such rights. They join other big-name tech firms like Google and Tesla, as well as more traditional automakers like Volkswagen, Mercedes Benz, Nissan, GM, BMW, Honda, Ford and Subaru.</a:t>
            </a:r>
          </a:p>
          <a:p>
            <a:pPr lvl="0">
              <a:spcBef>
                <a:spcPts val="0"/>
              </a:spcBef>
              <a:buNone/>
            </a:pPr>
            <a:r>
              <a:rPr lang="en" sz="1000">
                <a:solidFill>
                  <a:srgbClr val="424242"/>
                </a:solidFill>
              </a:rPr>
              <a:t>Code name: “Project Titan”</a:t>
            </a:r>
          </a:p>
          <a:p>
            <a:pPr lvl="0">
              <a:spcBef>
                <a:spcPts val="0"/>
              </a:spcBef>
              <a:buNone/>
            </a:pPr>
            <a:r>
              <a:t/>
            </a:r>
            <a:endParaRPr sz="1000">
              <a:solidFill>
                <a:srgbClr val="424242"/>
              </a:solidFill>
            </a:endParaRPr>
          </a:p>
          <a:p>
            <a:pPr lvl="0">
              <a:spcBef>
                <a:spcPts val="0"/>
              </a:spcBef>
              <a:buNone/>
            </a:pPr>
            <a:r>
              <a:rPr lang="en" sz="1000">
                <a:solidFill>
                  <a:srgbClr val="424242"/>
                </a:solidFill>
              </a:rPr>
              <a:t>Just received the approval from California DMV to test driverless vehicles on public roads.</a:t>
            </a:r>
          </a:p>
          <a:p>
            <a:pPr lvl="0">
              <a:spcBef>
                <a:spcPts val="0"/>
              </a:spcBef>
              <a:buNone/>
            </a:pPr>
            <a:r>
              <a:rPr lang="en" sz="1000">
                <a:solidFill>
                  <a:srgbClr val="424242"/>
                </a:solidFill>
              </a:rPr>
              <a:t>Has never publicly discussed its efforts, but is speculated to be a part of the company’s growing strategy to diversify its product portfolio as iPhone sales decline. </a:t>
            </a:r>
          </a:p>
          <a:p>
            <a:pPr lvl="0">
              <a:spcBef>
                <a:spcPts val="0"/>
              </a:spcBef>
              <a:buNone/>
            </a:pPr>
            <a:r>
              <a:rPr lang="en" sz="1000" u="sng">
                <a:solidFill>
                  <a:schemeClr val="hlink"/>
                </a:solidFill>
                <a:hlinkClick r:id="rId2"/>
              </a:rPr>
              <a:t>http://www.marketwatch.com/story/apple-gets-to-test-driverless-cars-in-california-2017-04-14 </a:t>
            </a:r>
          </a:p>
          <a:p>
            <a:pPr lvl="0">
              <a:spcBef>
                <a:spcPts val="0"/>
              </a:spcBef>
              <a:buNone/>
            </a:pPr>
            <a:r>
              <a:t/>
            </a:r>
            <a:endParaRPr sz="1000">
              <a:solidFill>
                <a:schemeClr val="dk1"/>
              </a:solidFill>
            </a:endParaRPr>
          </a:p>
          <a:p>
            <a:pPr lvl="0">
              <a:spcBef>
                <a:spcPts val="0"/>
              </a:spcBef>
              <a:buClr>
                <a:schemeClr val="dk1"/>
              </a:buClr>
              <a:buSzPct val="110000"/>
              <a:buFont typeface="Arial"/>
              <a:buNone/>
            </a:pPr>
            <a:r>
              <a:rPr lang="en" sz="1000"/>
              <a:t>Apple poached engineers from Lit Motors, a start-up that developed an electric self-balancing motorcycle. Apple is negotiating a possible acquisition of this company. Also chatter that it may potentially acquire or invest in McLaren, a British automotive manufacturer.</a:t>
            </a:r>
            <a:r>
              <a:rPr lang="en" sz="1000">
                <a:solidFill>
                  <a:srgbClr val="424242"/>
                </a:solidFill>
              </a:rPr>
              <a:t> </a:t>
            </a:r>
            <a:r>
              <a:rPr lang="en" sz="1000">
                <a:solidFill>
                  <a:srgbClr val="012087"/>
                </a:solidFill>
                <a:hlinkClick r:id="rId3"/>
              </a:rPr>
              <a:t>http://dailycaller.com/2016/09/22/apple-in-discussion-with-luxury-car-company-because-it-feels-left-out-of-the-vehicle-industry/#ixzz4eTYNz98G</a:t>
            </a:r>
            <a:r>
              <a:rPr lang="en" sz="1000">
                <a:solidFill>
                  <a:srgbClr val="424242"/>
                </a:solidFill>
              </a:rPr>
              <a:t>  </a:t>
            </a:r>
          </a:p>
          <a:p>
            <a:pPr lvl="0">
              <a:spcBef>
                <a:spcPts val="0"/>
              </a:spcBef>
              <a:buNone/>
            </a:pPr>
            <a:r>
              <a:t/>
            </a:r>
            <a:endParaRPr/>
          </a:p>
          <a:p>
            <a:pPr lvl="0">
              <a:spcBef>
                <a:spcPts val="0"/>
              </a:spcBef>
              <a:buClr>
                <a:schemeClr val="dk1"/>
              </a:buClr>
              <a:buSzPct val="110000"/>
              <a:buFont typeface="Arial"/>
              <a:buNone/>
            </a:pPr>
            <a:r>
              <a:rPr lang="en" sz="1000">
                <a:solidFill>
                  <a:srgbClr val="424242"/>
                </a:solidFill>
              </a:rPr>
              <a:t>Uber launched its first driverless vehicle tests last fall in Pittsburgh and allowed everyday people to test out the service. Looking to expand its service to become more than a ride-sharing service. </a:t>
            </a:r>
          </a:p>
          <a:p>
            <a:pPr lvl="0">
              <a:spcBef>
                <a:spcPts val="0"/>
              </a:spcBef>
              <a:buNone/>
            </a:pPr>
            <a:r>
              <a:t/>
            </a:r>
            <a:endParaRPr/>
          </a:p>
          <a:p>
            <a:pPr lvl="0">
              <a:spcBef>
                <a:spcPts val="0"/>
              </a:spcBef>
              <a:buClr>
                <a:schemeClr val="dk1"/>
              </a:buClr>
              <a:buSzPct val="110000"/>
              <a:buFont typeface="Arial"/>
              <a:buNone/>
            </a:pPr>
            <a:r>
              <a:rPr lang="en" sz="1000">
                <a:solidFill>
                  <a:srgbClr val="424242"/>
                </a:solidFill>
              </a:rPr>
              <a:t>In addition to car cameras and GPS systems, the car autonomously operates through a variety of advanced sensors located on top of the vehicle that uses a laser that gathers 1.4 million different map points in one second.</a:t>
            </a:r>
          </a:p>
          <a:p>
            <a:pPr lvl="0">
              <a:spcBef>
                <a:spcPts val="0"/>
              </a:spcBef>
              <a:buNone/>
            </a:pPr>
            <a:r>
              <a:t/>
            </a:r>
            <a:endParaRPr sz="1000">
              <a:solidFill>
                <a:srgbClr val="1A1A1A"/>
              </a:solidFill>
            </a:endParaRPr>
          </a:p>
          <a:p>
            <a:pPr lvl="0">
              <a:spcBef>
                <a:spcPts val="0"/>
              </a:spcBef>
              <a:buNone/>
            </a:pPr>
            <a:r>
              <a:rPr lang="en" sz="1000">
                <a:solidFill>
                  <a:srgbClr val="1A1A1A"/>
                </a:solidFill>
              </a:rPr>
              <a:t>Company reports show t</a:t>
            </a:r>
            <a:r>
              <a:rPr lang="en" sz="1000"/>
              <a:t>hat</a:t>
            </a:r>
            <a:r>
              <a:rPr lang="en" sz="1000">
                <a:hlinkClick r:id="rId4"/>
              </a:rPr>
              <a:t> the self-driving cars can barely drive a mile</a:t>
            </a:r>
            <a:r>
              <a:rPr lang="en" sz="1000"/>
              <a:t> befo</a:t>
            </a:r>
            <a:r>
              <a:rPr lang="en" sz="1000">
                <a:solidFill>
                  <a:srgbClr val="1A1A1A"/>
                </a:solidFill>
              </a:rPr>
              <a:t>re they "disengage” and a safety driver has to take control of the vehicle.</a:t>
            </a:r>
          </a:p>
          <a:p>
            <a:pPr lvl="0">
              <a:spcBef>
                <a:spcPts val="0"/>
              </a:spcBef>
              <a:buNone/>
            </a:pPr>
            <a:r>
              <a:rPr lang="en" sz="1000">
                <a:solidFill>
                  <a:srgbClr val="424242"/>
                </a:solidFill>
              </a:rPr>
              <a:t> </a:t>
            </a:r>
          </a:p>
          <a:p>
            <a:pPr lvl="0">
              <a:spcBef>
                <a:spcPts val="0"/>
              </a:spcBef>
              <a:buNone/>
            </a:pPr>
            <a:r>
              <a:rPr lang="en" sz="1000" u="sng">
                <a:solidFill>
                  <a:schemeClr val="hlink"/>
                </a:solidFill>
                <a:hlinkClick r:id="rId5"/>
              </a:rPr>
              <a:t>http://dailycaller.com/2016/09/14/uber-launching-driverless-cars-in-pittsburgh-starting-today/</a:t>
            </a:r>
          </a:p>
          <a:p>
            <a:pPr lvl="0">
              <a:spcBef>
                <a:spcPts val="0"/>
              </a:spcBef>
              <a:buNone/>
            </a:pPr>
            <a:r>
              <a:rPr lang="en" sz="1000">
                <a:solidFill>
                  <a:schemeClr val="dk1"/>
                </a:solidFill>
              </a:rPr>
              <a:t> </a:t>
            </a:r>
          </a:p>
          <a:p>
            <a:pPr lvl="0">
              <a:spcBef>
                <a:spcPts val="0"/>
              </a:spcBef>
              <a:buNone/>
            </a:pPr>
            <a:r>
              <a:rPr lang="en" sz="1000" u="sng">
                <a:solidFill>
                  <a:schemeClr val="hlink"/>
                </a:solidFill>
                <a:hlinkClick r:id="rId6"/>
              </a:rPr>
              <a:t>http://www.businessinsider.com/uber-driverless-cars-need-human-help-2017-3/#the-internal-documents-show-the-self-driving-cars-havent-come-too-far-along-since-i-got-behind-the-wheel-last-september-11</a:t>
            </a:r>
          </a:p>
          <a:p>
            <a:pPr lvl="0">
              <a:spcBef>
                <a:spcPts val="0"/>
              </a:spcBef>
              <a:buNone/>
            </a:pPr>
            <a:r>
              <a:t/>
            </a:r>
            <a:endParaRPr/>
          </a:p>
          <a:p>
            <a:pPr lvl="0">
              <a:spcBef>
                <a:spcPts val="0"/>
              </a:spcBef>
              <a:buNone/>
            </a:pPr>
            <a:r>
              <a:rPr lang="en" sz="1000">
                <a:solidFill>
                  <a:srgbClr val="313131"/>
                </a:solidFill>
              </a:rPr>
              <a:t>Currently a lawsuit between Uber and Google. Google claims </a:t>
            </a:r>
            <a:r>
              <a:rPr lang="en" sz="1000">
                <a:solidFill>
                  <a:srgbClr val="1A1718"/>
                </a:solidFill>
              </a:rPr>
              <a:t>Anthony Levandowski, once on Google’s self-driving car team, stole 14,000 files pertaining to Google’s proprietary self-driving technology when he left Google to form his own self-driving technology start-up, Otto, which was later sold to Uber for half a billion dollars. Uber, which stands accused of facilitating intellectual property theft, has requested arbitration to prevent the case from going to trial.</a:t>
            </a:r>
          </a:p>
          <a:p>
            <a:pPr lvl="0">
              <a:spcBef>
                <a:spcPts val="0"/>
              </a:spcBef>
              <a:buNone/>
            </a:pPr>
            <a:r>
              <a:rPr lang="en" sz="1000">
                <a:solidFill>
                  <a:schemeClr val="dk1"/>
                </a:solidFill>
              </a:rPr>
              <a:t> </a:t>
            </a:r>
          </a:p>
          <a:p>
            <a:pPr lvl="0">
              <a:spcBef>
                <a:spcPts val="0"/>
              </a:spcBef>
              <a:buNone/>
            </a:pPr>
            <a:r>
              <a:rPr lang="en" sz="1000" u="sng">
                <a:solidFill>
                  <a:schemeClr val="hlink"/>
                </a:solidFill>
                <a:hlinkClick r:id="rId7"/>
              </a:rPr>
              <a:t>http://www.bbc.com/news/technology-38839071</a:t>
            </a:r>
          </a:p>
          <a:p>
            <a:pPr lvl="0">
              <a:spcBef>
                <a:spcPts val="0"/>
              </a:spcBef>
              <a:buClr>
                <a:schemeClr val="dk1"/>
              </a:buClr>
              <a:buSzPct val="110000"/>
              <a:buFont typeface="Arial"/>
              <a:buNone/>
            </a:pPr>
            <a:r>
              <a:rPr lang="en" sz="1000" u="sng">
                <a:solidFill>
                  <a:schemeClr val="hlink"/>
                </a:solidFill>
                <a:hlinkClick r:id="rId8"/>
              </a:rPr>
              <a:t>http://www.vanityfair.com/news/2017/04/no-evidence-uber-fires-back-at-google-over-driverless-car-lawsuit</a:t>
            </a:r>
          </a:p>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 name="Shape 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Shape 3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9" name="Shape 33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Tia</a:t>
            </a:r>
          </a:p>
          <a:p>
            <a:pPr lvl="0">
              <a:spcBef>
                <a:spcPts val="0"/>
              </a:spcBef>
              <a:buNone/>
            </a:pPr>
            <a:r>
              <a:rPr lang="en"/>
              <a:t>Currently beta test on NYC</a:t>
            </a:r>
          </a:p>
          <a:p>
            <a:pPr lvl="0">
              <a:spcBef>
                <a:spcPts val="0"/>
              </a:spcBef>
              <a:buNone/>
            </a:pPr>
            <a:r>
              <a:rPr lang="en"/>
              <a:t>Millennial trend accessibility vs ownership</a:t>
            </a:r>
          </a:p>
          <a:p>
            <a:pPr lvl="0">
              <a:spcBef>
                <a:spcPts val="0"/>
              </a:spcBef>
              <a:buNone/>
            </a:pPr>
            <a:r>
              <a:t/>
            </a:r>
            <a:endParaRPr/>
          </a:p>
          <a:p>
            <a:pPr lvl="0">
              <a:spcBef>
                <a:spcPts val="0"/>
              </a:spcBef>
              <a:buNone/>
            </a:pPr>
            <a:r>
              <a:rPr lang="en" u="sng">
                <a:solidFill>
                  <a:schemeClr val="hlink"/>
                </a:solidFill>
                <a:hlinkClick r:id="rId2"/>
              </a:rPr>
              <a:t>https://venturebeat.com/2017/01/29/rent-a-luxury-car-for-1500-a-month-theres-an-app-for-that/</a:t>
            </a:r>
            <a:r>
              <a:rPr lang="en"/>
              <a:t> </a:t>
            </a:r>
          </a:p>
          <a:p>
            <a:pPr lvl="0">
              <a:spcBef>
                <a:spcPts val="0"/>
              </a:spcBef>
              <a:buNone/>
            </a:pPr>
            <a:r>
              <a:t/>
            </a:r>
            <a:endParaRPr/>
          </a:p>
          <a:p>
            <a:pPr lvl="0" rtl="0">
              <a:spcBef>
                <a:spcPts val="0"/>
              </a:spcBef>
              <a:buNone/>
            </a:pPr>
            <a:r>
              <a:rPr lang="en" u="sng">
                <a:solidFill>
                  <a:schemeClr val="hlink"/>
                </a:solidFill>
                <a:hlinkClick r:id="rId3"/>
              </a:rPr>
              <a:t>https://www.bookbycadillac.com</a:t>
            </a:r>
            <a:r>
              <a:rPr lang="en"/>
              <a:t>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Shape 3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6" name="Shape 34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298450" lvl="2" marL="457200" rtl="0">
              <a:lnSpc>
                <a:spcPct val="115000"/>
              </a:lnSpc>
              <a:spcBef>
                <a:spcPts val="0"/>
              </a:spcBef>
              <a:buClr>
                <a:schemeClr val="dk1"/>
              </a:buClr>
              <a:buSzPct val="100000"/>
              <a:buChar char="■"/>
            </a:pPr>
            <a:r>
              <a:rPr lang="en"/>
              <a:t>Tia</a:t>
            </a:r>
          </a:p>
          <a:p>
            <a:pPr indent="-298450" lvl="2" marL="457200" rtl="0">
              <a:lnSpc>
                <a:spcPct val="115000"/>
              </a:lnSpc>
              <a:spcBef>
                <a:spcPts val="0"/>
              </a:spcBef>
              <a:buClr>
                <a:schemeClr val="dk1"/>
              </a:buClr>
              <a:buSzPct val="100000"/>
              <a:buChar char="■"/>
            </a:pPr>
            <a:r>
              <a:rPr lang="en" u="sng">
                <a:solidFill>
                  <a:srgbClr val="1155CC"/>
                </a:solidFill>
                <a:hlinkClick r:id="rId2"/>
              </a:rPr>
              <a:t>Rolls-Royce report</a:t>
            </a:r>
            <a:r>
              <a:rPr lang="en">
                <a:solidFill>
                  <a:schemeClr val="dk1"/>
                </a:solidFill>
              </a:rPr>
              <a:t> record number of buyers who are choosing to customize vehicles, at </a:t>
            </a:r>
          </a:p>
          <a:p>
            <a:pPr indent="0" lvl="0" marL="914400" rtl="0">
              <a:lnSpc>
                <a:spcPct val="115000"/>
              </a:lnSpc>
              <a:spcBef>
                <a:spcPts val="0"/>
              </a:spcBef>
              <a:buNone/>
            </a:pPr>
            <a:r>
              <a:t/>
            </a:r>
            <a:endParaRPr>
              <a:solidFill>
                <a:schemeClr val="dk1"/>
              </a:solidFill>
            </a:endParaRPr>
          </a:p>
          <a:p>
            <a:pPr lvl="0">
              <a:spcBef>
                <a:spcPts val="0"/>
              </a:spcBef>
              <a:buNone/>
            </a:pPr>
            <a:r>
              <a:rPr lang="en" u="sng">
                <a:solidFill>
                  <a:schemeClr val="hlink"/>
                </a:solidFill>
                <a:hlinkClick r:id="rId3"/>
              </a:rPr>
              <a:t>http://www.businessinsider.com/the-7-most-luxurious-car-interiors-photos-2016-2/#7-land-rover-has-taken-its-flagship-design-and-added-luxurious-perks-to-create-the-2016-svautobiography-1</a:t>
            </a:r>
          </a:p>
          <a:p>
            <a:pPr lv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Shape 3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4" name="Shape 35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buNone/>
            </a:pPr>
            <a:r>
              <a:rPr lang="en" sz="800">
                <a:solidFill>
                  <a:schemeClr val="dk1"/>
                </a:solidFill>
              </a:rPr>
              <a:t>Serena</a:t>
            </a:r>
          </a:p>
          <a:p>
            <a:pPr lvl="0" rtl="0">
              <a:lnSpc>
                <a:spcPct val="115000"/>
              </a:lnSpc>
              <a:spcBef>
                <a:spcPts val="0"/>
              </a:spcBef>
              <a:buNone/>
            </a:pPr>
            <a:r>
              <a:rPr lang="en" sz="800">
                <a:solidFill>
                  <a:schemeClr val="dk1"/>
                </a:solidFill>
              </a:rPr>
              <a:t>In 2016, luxury SUVs will outsell luxury passenger cars in US for first time</a:t>
            </a:r>
          </a:p>
          <a:p>
            <a:pPr indent="-279400" lvl="0" marL="457200" rtl="0">
              <a:lnSpc>
                <a:spcPct val="115000"/>
              </a:lnSpc>
              <a:spcBef>
                <a:spcPts val="0"/>
              </a:spcBef>
              <a:buClr>
                <a:schemeClr val="dk1"/>
              </a:buClr>
              <a:buSzPct val="100000"/>
              <a:buChar char="●"/>
            </a:pPr>
            <a:r>
              <a:rPr lang="en" sz="800">
                <a:solidFill>
                  <a:schemeClr val="dk1"/>
                </a:solidFill>
              </a:rPr>
              <a:t>55% of market share (2016) → 60% 2017</a:t>
            </a:r>
          </a:p>
          <a:p>
            <a:pPr lvl="0">
              <a:spcBef>
                <a:spcPts val="0"/>
              </a:spcBef>
              <a:buNone/>
            </a:pPr>
            <a:r>
              <a:t/>
            </a:r>
            <a:endParaRPr sz="8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Shape 3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1" name="Shape 36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sz="900"/>
              <a:t>Serena</a:t>
            </a:r>
          </a:p>
          <a:p>
            <a:pPr lvl="0">
              <a:spcBef>
                <a:spcPts val="0"/>
              </a:spcBef>
              <a:buNone/>
            </a:pPr>
            <a:r>
              <a:rPr lang="en" sz="900"/>
              <a:t>Volvo brand turnaround from safe car to high-end luxury car</a:t>
            </a:r>
          </a:p>
          <a:p>
            <a:pPr indent="-285750" lvl="1" marL="914400" rtl="0">
              <a:lnSpc>
                <a:spcPct val="115000"/>
              </a:lnSpc>
              <a:spcBef>
                <a:spcPts val="0"/>
              </a:spcBef>
              <a:buClr>
                <a:schemeClr val="dk1"/>
              </a:buClr>
              <a:buSzPct val="100000"/>
              <a:buChar char="○"/>
            </a:pPr>
            <a:r>
              <a:rPr lang="en" sz="900" u="sng">
                <a:solidFill>
                  <a:schemeClr val="dk1"/>
                </a:solidFill>
              </a:rPr>
              <a:t>Smaller luxury auto makers used new SUVs to become relevant players</a:t>
            </a:r>
          </a:p>
          <a:p>
            <a:pPr indent="-285750" lvl="1" marL="914400" rtl="0">
              <a:lnSpc>
                <a:spcPct val="115000"/>
              </a:lnSpc>
              <a:spcBef>
                <a:spcPts val="0"/>
              </a:spcBef>
              <a:buClr>
                <a:schemeClr val="dk1"/>
              </a:buClr>
              <a:buSzPct val="100000"/>
              <a:buChar char="○"/>
            </a:pPr>
            <a:r>
              <a:rPr lang="en" sz="900">
                <a:solidFill>
                  <a:schemeClr val="dk1"/>
                </a:solidFill>
              </a:rPr>
              <a:t>Jaguar F-Pace, Volvo XC90</a:t>
            </a:r>
          </a:p>
          <a:p>
            <a:pPr indent="-285750" lvl="0" marL="457200" rtl="0">
              <a:lnSpc>
                <a:spcPct val="115000"/>
              </a:lnSpc>
              <a:spcBef>
                <a:spcPts val="0"/>
              </a:spcBef>
              <a:buClr>
                <a:schemeClr val="dk1"/>
              </a:buClr>
              <a:buSzPct val="100000"/>
              <a:buChar char="●"/>
            </a:pPr>
            <a:r>
              <a:rPr lang="en" sz="900" u="sng">
                <a:solidFill>
                  <a:schemeClr val="dk1"/>
                </a:solidFill>
              </a:rPr>
              <a:t>Bringing growth to brands that historically have been considered niche players</a:t>
            </a:r>
            <a:r>
              <a:rPr lang="en" sz="900">
                <a:solidFill>
                  <a:schemeClr val="dk1"/>
                </a:solidFill>
              </a:rPr>
              <a:t> (Jaguar and Volvo)</a:t>
            </a:r>
          </a:p>
          <a:p>
            <a:pPr indent="-285750" lvl="0" marL="457200" rtl="0">
              <a:lnSpc>
                <a:spcPct val="115000"/>
              </a:lnSpc>
              <a:spcBef>
                <a:spcPts val="0"/>
              </a:spcBef>
              <a:buClr>
                <a:schemeClr val="dk1"/>
              </a:buClr>
              <a:buSzPct val="100000"/>
              <a:buChar char="●"/>
            </a:pPr>
            <a:r>
              <a:rPr lang="en" sz="900">
                <a:solidFill>
                  <a:schemeClr val="dk1"/>
                </a:solidFill>
              </a:rPr>
              <a:t>Also saving many companies’ poor sales performance</a:t>
            </a:r>
          </a:p>
          <a:p>
            <a:pPr indent="-285750" lvl="1" marL="914400" rtl="0">
              <a:spcBef>
                <a:spcPts val="0"/>
              </a:spcBef>
              <a:buClr>
                <a:schemeClr val="dk1"/>
              </a:buClr>
              <a:buSzPct val="100000"/>
              <a:buChar char="○"/>
            </a:pPr>
            <a:r>
              <a:rPr lang="en" sz="900">
                <a:solidFill>
                  <a:schemeClr val="dk1"/>
                </a:solidFill>
                <a:highlight>
                  <a:srgbClr val="FFFFFF"/>
                </a:highlight>
                <a:latin typeface="Verdana"/>
                <a:ea typeface="Verdana"/>
                <a:cs typeface="Verdana"/>
                <a:sym typeface="Verdana"/>
              </a:rPr>
              <a:t>Through July 2016, Bentley was on track for its worst U.S. sales year since 2010</a:t>
            </a:r>
          </a:p>
          <a:p>
            <a:pPr indent="-285750" lvl="1" marL="914400" rtl="0">
              <a:spcBef>
                <a:spcPts val="0"/>
              </a:spcBef>
              <a:buClr>
                <a:schemeClr val="dk1"/>
              </a:buClr>
              <a:buSzPct val="100000"/>
              <a:buFont typeface="Verdana"/>
              <a:buChar char="○"/>
            </a:pPr>
            <a:r>
              <a:rPr lang="en" sz="900">
                <a:solidFill>
                  <a:schemeClr val="dk1"/>
                </a:solidFill>
                <a:highlight>
                  <a:srgbClr val="FFFFFF"/>
                </a:highlight>
                <a:latin typeface="Verdana"/>
                <a:ea typeface="Verdana"/>
                <a:cs typeface="Verdana"/>
                <a:sym typeface="Verdana"/>
              </a:rPr>
              <a:t>SUVs to the rescue! After averaging 113 monthly sales between January and July, Bentley reported 399 sales in August 2016</a:t>
            </a:r>
          </a:p>
          <a:p>
            <a:pPr indent="-285750" lvl="1" marL="914400" rtl="0">
              <a:spcBef>
                <a:spcPts val="0"/>
              </a:spcBef>
              <a:buClr>
                <a:schemeClr val="dk1"/>
              </a:buClr>
              <a:buSzPct val="100000"/>
              <a:buFont typeface="Verdana"/>
              <a:buChar char="○"/>
            </a:pPr>
            <a:r>
              <a:rPr lang="en" sz="900">
                <a:solidFill>
                  <a:schemeClr val="dk1"/>
                </a:solidFill>
                <a:highlight>
                  <a:srgbClr val="FFFFFF"/>
                </a:highlight>
                <a:latin typeface="Verdana"/>
                <a:ea typeface="Verdana"/>
                <a:cs typeface="Verdana"/>
                <a:sym typeface="Verdana"/>
              </a:rPr>
              <a:t>The Bentayga generated 56% of all Bentley sales</a:t>
            </a:r>
          </a:p>
          <a:p>
            <a:pPr indent="-285750" lvl="1" marL="914400" rtl="0">
              <a:spcBef>
                <a:spcPts val="0"/>
              </a:spcBef>
              <a:buClr>
                <a:schemeClr val="dk1"/>
              </a:buClr>
              <a:buSzPct val="100000"/>
              <a:buFont typeface="Verdana"/>
              <a:buChar char="○"/>
            </a:pPr>
            <a:r>
              <a:rPr lang="en" sz="900">
                <a:solidFill>
                  <a:schemeClr val="dk1"/>
                </a:solidFill>
                <a:highlight>
                  <a:srgbClr val="FFFFFF"/>
                </a:highlight>
                <a:latin typeface="Verdana"/>
                <a:ea typeface="Verdana"/>
                <a:cs typeface="Verdana"/>
                <a:sym typeface="Verdana"/>
              </a:rPr>
              <a:t>If the Bentayga was the only Bentley on sale in America in August, its 223 sales would still have produced Bentley’s best month of sales this year, and by a long shot.</a:t>
            </a:r>
          </a:p>
          <a:p>
            <a:pPr indent="-285750" lvl="0" marL="457200" rtl="0">
              <a:spcBef>
                <a:spcPts val="0"/>
              </a:spcBef>
              <a:buClr>
                <a:schemeClr val="dk1"/>
              </a:buClr>
              <a:buSzPct val="100000"/>
              <a:buFont typeface="Verdana"/>
              <a:buChar char="●"/>
            </a:pPr>
            <a:r>
              <a:t/>
            </a:r>
            <a:endParaRPr sz="900">
              <a:solidFill>
                <a:schemeClr val="dk1"/>
              </a:solidFill>
              <a:highlight>
                <a:srgbClr val="FFFFFF"/>
              </a:highlight>
              <a:latin typeface="Verdana"/>
              <a:ea typeface="Verdana"/>
              <a:cs typeface="Verdana"/>
              <a:sym typeface="Verdana"/>
            </a:endParaRPr>
          </a:p>
          <a:p>
            <a:pPr lvl="0">
              <a:spcBef>
                <a:spcPts val="0"/>
              </a:spcBef>
              <a:buNone/>
            </a:pPr>
            <a:r>
              <a:t/>
            </a:r>
            <a:endParaRPr sz="900"/>
          </a:p>
          <a:p>
            <a:pPr lvl="0">
              <a:spcBef>
                <a:spcPts val="0"/>
              </a:spcBef>
              <a:buNone/>
            </a:pPr>
            <a:r>
              <a:rPr lang="en" sz="900"/>
              <a:t>http://www.thetruthaboutcars.com/2016/09/ungainly-bentayga-cayennes-bentley-first-month-market/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Shape 3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7" name="Shape 36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Serena</a:t>
            </a:r>
          </a:p>
          <a:p>
            <a:pPr lvl="0">
              <a:spcBef>
                <a:spcPts val="0"/>
              </a:spcBef>
              <a:buNone/>
            </a:pPr>
            <a:r>
              <a:rPr lang="en"/>
              <a:t>2018 Mercedes Maybach G650 Landaulet (99 units): $400,000</a:t>
            </a:r>
          </a:p>
          <a:p>
            <a:pPr lvl="0">
              <a:spcBef>
                <a:spcPts val="0"/>
              </a:spcBef>
              <a:buNone/>
            </a:pPr>
            <a:r>
              <a:rPr lang="en"/>
              <a:t>2017 Bentley Bentayga: $240,000</a:t>
            </a:r>
          </a:p>
          <a:p>
            <a:pPr lvl="0">
              <a:spcBef>
                <a:spcPts val="0"/>
              </a:spcBef>
              <a:buNone/>
            </a:pPr>
            <a:r>
              <a:rPr lang="en"/>
              <a:t>2018 Rolls Royce Cullinan SUV: $330,000</a:t>
            </a:r>
          </a:p>
          <a:p>
            <a:pPr lvl="0" rtl="0">
              <a:spcBef>
                <a:spcPts val="0"/>
              </a:spcBef>
              <a:buNone/>
            </a:pPr>
            <a:r>
              <a:rPr lang="en"/>
              <a:t>2017 Maserati Levante SUV: $73,000</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Shape 3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6" name="Shape 37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Serena</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Shape 3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2" name="Shape 3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Serena</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Shape 3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8" name="Shape 38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Shape 3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7" name="Shape 39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Shape 4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6" name="Shape 40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Shape 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 name="Shape 7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Shape 4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2" name="Shape 41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Shape 4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7" name="Shape 41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Tia?</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 name="Shape 7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gn="l">
              <a:spcBef>
                <a:spcPts val="600"/>
              </a:spcBef>
              <a:buNone/>
            </a:pPr>
            <a:r>
              <a:rPr lang="en">
                <a:solidFill>
                  <a:schemeClr val="dk1"/>
                </a:solidFill>
                <a:latin typeface="PT Serif"/>
                <a:ea typeface="PT Serif"/>
                <a:cs typeface="PT Serif"/>
                <a:sym typeface="PT Serif"/>
              </a:rPr>
              <a:t>Lincoln Continental</a:t>
            </a:r>
          </a:p>
          <a:p>
            <a:pPr indent="-298450" lvl="0" marL="457200" rtl="0" algn="l">
              <a:spcBef>
                <a:spcPts val="600"/>
              </a:spcBef>
              <a:buClr>
                <a:schemeClr val="dk1"/>
              </a:buClr>
              <a:buSzPct val="100000"/>
              <a:buFont typeface="PT Serif"/>
            </a:pPr>
            <a:r>
              <a:rPr lang="en">
                <a:solidFill>
                  <a:schemeClr val="dk1"/>
                </a:solidFill>
                <a:latin typeface="PT Serif"/>
                <a:ea typeface="PT Serif"/>
                <a:cs typeface="PT Serif"/>
                <a:sym typeface="PT Serif"/>
              </a:rPr>
              <a:t>Product line discontinued in 2012 and was brought back for 2017</a:t>
            </a:r>
          </a:p>
          <a:p>
            <a:pPr indent="-298450" lvl="0" marL="457200" rtl="0">
              <a:spcBef>
                <a:spcPts val="600"/>
              </a:spcBef>
              <a:buClr>
                <a:schemeClr val="dk1"/>
              </a:buClr>
              <a:buSzPct val="100000"/>
              <a:buFont typeface="PT Serif"/>
              <a:buChar char="●"/>
            </a:pPr>
            <a:r>
              <a:rPr lang="en">
                <a:solidFill>
                  <a:schemeClr val="dk1"/>
                </a:solidFill>
                <a:latin typeface="PT Serif"/>
                <a:ea typeface="PT Serif"/>
                <a:cs typeface="PT Serif"/>
                <a:sym typeface="PT Serif"/>
              </a:rPr>
              <a:t>The quintessential US Luxury sedan</a:t>
            </a:r>
          </a:p>
          <a:p>
            <a:pPr lvl="0" rtl="0" algn="l">
              <a:spcBef>
                <a:spcPts val="600"/>
              </a:spcBef>
              <a:buNone/>
            </a:pPr>
            <a:r>
              <a:rPr lang="en">
                <a:solidFill>
                  <a:schemeClr val="dk1"/>
                </a:solidFill>
                <a:latin typeface="PT Serif"/>
                <a:ea typeface="PT Serif"/>
                <a:cs typeface="PT Serif"/>
                <a:sym typeface="PT Serif"/>
              </a:rPr>
              <a:t>Cadillac Escalade</a:t>
            </a:r>
          </a:p>
          <a:p>
            <a:pPr indent="-298450" lvl="0" marL="457200" rtl="0">
              <a:spcBef>
                <a:spcPts val="600"/>
              </a:spcBef>
              <a:buClr>
                <a:schemeClr val="dk1"/>
              </a:buClr>
              <a:buSzPct val="100000"/>
              <a:buFont typeface="PT Serif"/>
              <a:buChar char="●"/>
            </a:pPr>
            <a:r>
              <a:rPr lang="en">
                <a:solidFill>
                  <a:schemeClr val="dk1"/>
                </a:solidFill>
                <a:latin typeface="PT Serif"/>
                <a:ea typeface="PT Serif"/>
                <a:cs typeface="PT Serif"/>
                <a:sym typeface="PT Serif"/>
              </a:rPr>
              <a:t>Starting Price of 71,000USD</a:t>
            </a:r>
          </a:p>
          <a:p>
            <a:pPr indent="-298450" lvl="0" marL="457200" rtl="0">
              <a:spcBef>
                <a:spcPts val="600"/>
              </a:spcBef>
              <a:buClr>
                <a:schemeClr val="dk1"/>
              </a:buClr>
              <a:buSzPct val="100000"/>
              <a:buFont typeface="PT Serif"/>
              <a:buChar char="●"/>
            </a:pPr>
            <a:r>
              <a:rPr lang="en">
                <a:solidFill>
                  <a:schemeClr val="dk1"/>
                </a:solidFill>
                <a:latin typeface="PT Serif"/>
                <a:ea typeface="PT Serif"/>
                <a:cs typeface="PT Serif"/>
                <a:sym typeface="PT Serif"/>
              </a:rPr>
              <a:t>Unofficially replaced Lincoln Continental as the US “Luxury Taxi”</a:t>
            </a:r>
          </a:p>
          <a:p>
            <a:pPr lvl="0" rtl="0" algn="l">
              <a:spcBef>
                <a:spcPts val="600"/>
              </a:spcBef>
              <a:buNone/>
            </a:pPr>
            <a:r>
              <a:rPr lang="en">
                <a:solidFill>
                  <a:schemeClr val="dk1"/>
                </a:solidFill>
                <a:latin typeface="PT Serif"/>
                <a:ea typeface="PT Serif"/>
                <a:cs typeface="PT Serif"/>
                <a:sym typeface="PT Serif"/>
              </a:rPr>
              <a:t>Tesla Model S</a:t>
            </a:r>
          </a:p>
          <a:p>
            <a:pPr indent="-298450" lvl="0" marL="457200" rtl="0">
              <a:spcBef>
                <a:spcPts val="600"/>
              </a:spcBef>
              <a:buClr>
                <a:schemeClr val="dk1"/>
              </a:buClr>
              <a:buSzPct val="100000"/>
              <a:buFont typeface="PT Serif"/>
              <a:buChar char="●"/>
            </a:pPr>
            <a:r>
              <a:rPr lang="en">
                <a:solidFill>
                  <a:schemeClr val="dk1"/>
                </a:solidFill>
                <a:latin typeface="PT Serif"/>
                <a:ea typeface="PT Serif"/>
                <a:cs typeface="PT Serif"/>
                <a:sym typeface="PT Serif"/>
              </a:rPr>
              <a:t>First in-house designed, all electric Tesla</a:t>
            </a:r>
          </a:p>
          <a:p>
            <a:pPr indent="-298450" lvl="0" marL="457200" rtl="0">
              <a:spcBef>
                <a:spcPts val="600"/>
              </a:spcBef>
              <a:buClr>
                <a:schemeClr val="dk1"/>
              </a:buClr>
              <a:buSzPct val="100000"/>
              <a:buFont typeface="PT Serif"/>
              <a:buChar char="●"/>
            </a:pPr>
            <a:r>
              <a:rPr lang="en">
                <a:solidFill>
                  <a:schemeClr val="dk1"/>
                </a:solidFill>
                <a:latin typeface="PT Serif"/>
                <a:ea typeface="PT Serif"/>
                <a:cs typeface="PT Serif"/>
                <a:sym typeface="PT Serif"/>
              </a:rPr>
              <a:t>Instead of engine sizing, has battery pack sizing</a:t>
            </a:r>
          </a:p>
          <a:p>
            <a:pPr indent="-298450" lvl="0" marL="457200" rtl="0">
              <a:spcBef>
                <a:spcPts val="600"/>
              </a:spcBef>
              <a:buClr>
                <a:schemeClr val="dk1"/>
              </a:buClr>
              <a:buSzPct val="100000"/>
              <a:buFont typeface="PT Serif"/>
              <a:buChar char="●"/>
            </a:pPr>
            <a:r>
              <a:rPr lang="en">
                <a:solidFill>
                  <a:schemeClr val="dk1"/>
                </a:solidFill>
                <a:latin typeface="PT Serif"/>
                <a:ea typeface="PT Serif"/>
                <a:cs typeface="PT Serif"/>
                <a:sym typeface="PT Serif"/>
              </a:rPr>
              <a:t>0-60mph in 2.28 seconds</a:t>
            </a:r>
          </a:p>
          <a:p>
            <a:pPr lvl="0" rtl="0">
              <a:spcBef>
                <a:spcPts val="600"/>
              </a:spcBef>
              <a:buNone/>
            </a:pPr>
            <a:r>
              <a:t/>
            </a:r>
            <a:endParaRPr>
              <a:solidFill>
                <a:schemeClr val="dk1"/>
              </a:solidFill>
              <a:latin typeface="PT Serif"/>
              <a:ea typeface="PT Serif"/>
              <a:cs typeface="PT Serif"/>
              <a:sym typeface="PT Serif"/>
            </a:endParaRPr>
          </a:p>
          <a:p>
            <a:pPr lvl="0" rtl="0">
              <a:spcBef>
                <a:spcPts val="600"/>
              </a:spcBef>
              <a:buNone/>
            </a:pPr>
            <a:r>
              <a:t/>
            </a:r>
            <a:endParaRPr>
              <a:solidFill>
                <a:schemeClr val="dk1"/>
              </a:solidFill>
              <a:latin typeface="PT Serif"/>
              <a:ea typeface="PT Serif"/>
              <a:cs typeface="PT Serif"/>
              <a:sym typeface="PT Serif"/>
            </a:endParaRPr>
          </a:p>
          <a:p>
            <a:pPr lvl="0" rtl="0">
              <a:spcBef>
                <a:spcPts val="600"/>
              </a:spcBef>
              <a:buNone/>
            </a:pPr>
            <a:r>
              <a:t/>
            </a:r>
            <a:endParaRPr>
              <a:solidFill>
                <a:schemeClr val="dk1"/>
              </a:solidFill>
              <a:latin typeface="PT Serif"/>
              <a:ea typeface="PT Serif"/>
              <a:cs typeface="PT Serif"/>
              <a:sym typeface="PT Serif"/>
            </a:endParaRPr>
          </a:p>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1" name="Shape 12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gn="l">
              <a:spcBef>
                <a:spcPts val="600"/>
              </a:spcBef>
              <a:buClr>
                <a:schemeClr val="dk1"/>
              </a:buClr>
              <a:buSzPct val="100000"/>
              <a:buFont typeface="Arial"/>
              <a:buNone/>
            </a:pPr>
            <a:r>
              <a:rPr lang="en">
                <a:solidFill>
                  <a:schemeClr val="dk1"/>
                </a:solidFill>
                <a:latin typeface="PT Serif"/>
                <a:ea typeface="PT Serif"/>
                <a:cs typeface="PT Serif"/>
                <a:sym typeface="PT Serif"/>
              </a:rPr>
              <a:t>Jaguar XJ</a:t>
            </a:r>
          </a:p>
          <a:p>
            <a:pPr indent="-298450" lvl="0" marL="457200" rtl="0">
              <a:spcBef>
                <a:spcPts val="600"/>
              </a:spcBef>
              <a:buClr>
                <a:schemeClr val="dk1"/>
              </a:buClr>
              <a:buSzPct val="100000"/>
              <a:buFont typeface="PT Serif"/>
              <a:buChar char="●"/>
            </a:pPr>
            <a:r>
              <a:rPr lang="en">
                <a:solidFill>
                  <a:schemeClr val="dk1"/>
                </a:solidFill>
                <a:latin typeface="PT Serif"/>
                <a:ea typeface="PT Serif"/>
                <a:cs typeface="PT Serif"/>
                <a:sym typeface="PT Serif"/>
              </a:rPr>
              <a:t>Official Car of The Crown of England</a:t>
            </a:r>
          </a:p>
          <a:p>
            <a:pPr indent="-298450" lvl="0" marL="457200" rtl="0">
              <a:spcBef>
                <a:spcPts val="600"/>
              </a:spcBef>
              <a:buClr>
                <a:schemeClr val="dk1"/>
              </a:buClr>
              <a:buSzPct val="100000"/>
              <a:buFont typeface="PT Serif"/>
              <a:buChar char="●"/>
            </a:pPr>
            <a:r>
              <a:rPr lang="en">
                <a:solidFill>
                  <a:schemeClr val="dk1"/>
                </a:solidFill>
                <a:latin typeface="PT Serif"/>
                <a:ea typeface="PT Serif"/>
                <a:cs typeface="PT Serif"/>
                <a:sym typeface="PT Serif"/>
              </a:rPr>
              <a:t>First Car to offer a “digital dash”</a:t>
            </a:r>
          </a:p>
          <a:p>
            <a:pPr indent="-298450" lvl="0" marL="457200" rtl="0">
              <a:spcBef>
                <a:spcPts val="600"/>
              </a:spcBef>
              <a:buClr>
                <a:schemeClr val="dk1"/>
              </a:buClr>
              <a:buSzPct val="100000"/>
              <a:buFont typeface="PT Serif"/>
              <a:buChar char="●"/>
            </a:pPr>
            <a:r>
              <a:rPr lang="en">
                <a:solidFill>
                  <a:schemeClr val="dk1"/>
                </a:solidFill>
                <a:latin typeface="PT Serif"/>
                <a:ea typeface="PT Serif"/>
                <a:cs typeface="PT Serif"/>
                <a:sym typeface="PT Serif"/>
              </a:rPr>
              <a:t>R-Type Jaguars offer high-performance </a:t>
            </a:r>
          </a:p>
          <a:p>
            <a:pPr lvl="0" rtl="0" algn="l">
              <a:spcBef>
                <a:spcPts val="600"/>
              </a:spcBef>
              <a:buNone/>
            </a:pPr>
            <a:r>
              <a:rPr lang="en">
                <a:solidFill>
                  <a:schemeClr val="dk1"/>
                </a:solidFill>
                <a:latin typeface="PT Serif"/>
                <a:ea typeface="PT Serif"/>
                <a:cs typeface="PT Serif"/>
                <a:sym typeface="PT Serif"/>
              </a:rPr>
              <a:t>Range Rover Autobiography</a:t>
            </a:r>
          </a:p>
          <a:p>
            <a:pPr indent="-298450" lvl="0" marL="457200" rtl="0">
              <a:spcBef>
                <a:spcPts val="600"/>
              </a:spcBef>
              <a:buClr>
                <a:schemeClr val="dk1"/>
              </a:buClr>
              <a:buSzPct val="100000"/>
              <a:buFont typeface="PT Serif"/>
              <a:buChar char="●"/>
            </a:pPr>
            <a:r>
              <a:rPr lang="en">
                <a:solidFill>
                  <a:schemeClr val="dk1"/>
                </a:solidFill>
                <a:latin typeface="PT Serif"/>
                <a:ea typeface="PT Serif"/>
                <a:cs typeface="PT Serif"/>
                <a:sym typeface="PT Serif"/>
              </a:rPr>
              <a:t>Starting Price of 120,000USD</a:t>
            </a:r>
          </a:p>
          <a:p>
            <a:pPr indent="-298450" lvl="0" marL="457200" rtl="0">
              <a:spcBef>
                <a:spcPts val="600"/>
              </a:spcBef>
              <a:buClr>
                <a:schemeClr val="dk1"/>
              </a:buClr>
              <a:buSzPct val="100000"/>
              <a:buFont typeface="PT Serif"/>
              <a:buChar char="●"/>
            </a:pPr>
            <a:r>
              <a:rPr lang="en">
                <a:solidFill>
                  <a:schemeClr val="dk1"/>
                </a:solidFill>
                <a:latin typeface="PT Serif"/>
                <a:ea typeface="PT Serif"/>
                <a:cs typeface="PT Serif"/>
                <a:sym typeface="PT Serif"/>
              </a:rPr>
              <a:t>Able to climb mountains or the mall parking deck</a:t>
            </a:r>
          </a:p>
          <a:p>
            <a:pPr lvl="0" rtl="0" algn="l">
              <a:spcBef>
                <a:spcPts val="600"/>
              </a:spcBef>
              <a:buClr>
                <a:srgbClr val="000000"/>
              </a:buClr>
              <a:buSzPct val="100000"/>
              <a:buFont typeface="Arial"/>
              <a:buNone/>
            </a:pPr>
            <a:r>
              <a:rPr lang="en">
                <a:solidFill>
                  <a:schemeClr val="dk1"/>
                </a:solidFill>
                <a:latin typeface="PT Serif"/>
                <a:ea typeface="PT Serif"/>
                <a:cs typeface="PT Serif"/>
                <a:sym typeface="PT Serif"/>
              </a:rPr>
              <a:t>Bentley Mulsanne Mulliner</a:t>
            </a:r>
          </a:p>
          <a:p>
            <a:pPr indent="-298450" lvl="0" marL="457200" rtl="0">
              <a:spcBef>
                <a:spcPts val="600"/>
              </a:spcBef>
              <a:buClr>
                <a:schemeClr val="dk1"/>
              </a:buClr>
              <a:buSzPct val="100000"/>
              <a:buFont typeface="PT Serif"/>
              <a:buChar char="●"/>
            </a:pPr>
            <a:r>
              <a:rPr lang="en">
                <a:solidFill>
                  <a:schemeClr val="dk1"/>
                </a:solidFill>
                <a:latin typeface="PT Serif"/>
                <a:ea typeface="PT Serif"/>
                <a:cs typeface="PT Serif"/>
                <a:sym typeface="PT Serif"/>
              </a:rPr>
              <a:t>Starting Price of 306,000USD</a:t>
            </a:r>
          </a:p>
          <a:p>
            <a:pPr indent="-298450" lvl="0" marL="457200" rtl="0">
              <a:spcBef>
                <a:spcPts val="600"/>
              </a:spcBef>
              <a:buClr>
                <a:schemeClr val="dk1"/>
              </a:buClr>
              <a:buSzPct val="100000"/>
              <a:buFont typeface="PT Serif"/>
              <a:buChar char="●"/>
            </a:pPr>
            <a:r>
              <a:rPr lang="en">
                <a:solidFill>
                  <a:schemeClr val="dk1"/>
                </a:solidFill>
                <a:latin typeface="PT Serif"/>
                <a:ea typeface="PT Serif"/>
                <a:cs typeface="PT Serif"/>
                <a:sym typeface="PT Serif"/>
              </a:rPr>
              <a:t>Everything is customizable</a:t>
            </a:r>
          </a:p>
          <a:p>
            <a:pPr indent="-298450" lvl="1" marL="914400" rtl="0">
              <a:spcBef>
                <a:spcPts val="480"/>
              </a:spcBef>
              <a:buClr>
                <a:schemeClr val="dk1"/>
              </a:buClr>
              <a:buSzPct val="100000"/>
              <a:buFont typeface="PT Serif"/>
              <a:buChar char="○"/>
            </a:pPr>
            <a:r>
              <a:rPr lang="en">
                <a:solidFill>
                  <a:schemeClr val="dk1"/>
                </a:solidFill>
                <a:latin typeface="PT Serif"/>
                <a:ea typeface="PT Serif"/>
                <a:cs typeface="PT Serif"/>
                <a:sym typeface="PT Serif"/>
              </a:rPr>
              <a:t>114 Paint Colors</a:t>
            </a:r>
          </a:p>
          <a:p>
            <a:pPr indent="-298450" lvl="1" marL="914400" rtl="0">
              <a:spcBef>
                <a:spcPts val="480"/>
              </a:spcBef>
              <a:buClr>
                <a:schemeClr val="dk1"/>
              </a:buClr>
              <a:buSzPct val="100000"/>
              <a:buFont typeface="PT Serif"/>
              <a:buChar char="○"/>
            </a:pPr>
            <a:r>
              <a:rPr lang="en">
                <a:solidFill>
                  <a:schemeClr val="dk1"/>
                </a:solidFill>
                <a:latin typeface="PT Serif"/>
                <a:ea typeface="PT Serif"/>
                <a:cs typeface="PT Serif"/>
                <a:sym typeface="PT Serif"/>
              </a:rPr>
              <a:t>21 Carpet Colors</a:t>
            </a:r>
          </a:p>
          <a:p>
            <a:pPr indent="-298450" lvl="1" marL="914400" rtl="0">
              <a:spcBef>
                <a:spcPts val="480"/>
              </a:spcBef>
              <a:buClr>
                <a:schemeClr val="dk1"/>
              </a:buClr>
              <a:buSzPct val="100000"/>
              <a:buFont typeface="PT Serif"/>
              <a:buChar char="○"/>
            </a:pPr>
            <a:r>
              <a:rPr lang="en">
                <a:solidFill>
                  <a:schemeClr val="dk1"/>
                </a:solidFill>
                <a:latin typeface="PT Serif"/>
                <a:ea typeface="PT Serif"/>
                <a:cs typeface="PT Serif"/>
                <a:sym typeface="PT Serif"/>
              </a:rPr>
              <a:t>24 Leather Colors</a:t>
            </a:r>
          </a:p>
          <a:p>
            <a:pPr lvl="0" rtl="0">
              <a:spcBef>
                <a:spcPts val="600"/>
              </a:spcBef>
              <a:buNone/>
            </a:pPr>
            <a:r>
              <a:t/>
            </a:r>
            <a:endParaRPr>
              <a:solidFill>
                <a:schemeClr val="dk1"/>
              </a:solidFill>
              <a:latin typeface="PT Serif"/>
              <a:ea typeface="PT Serif"/>
              <a:cs typeface="PT Serif"/>
              <a:sym typeface="PT Serif"/>
            </a:endParaRPr>
          </a:p>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0" name="Shape 14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gn="l">
              <a:spcBef>
                <a:spcPts val="600"/>
              </a:spcBef>
              <a:buClr>
                <a:schemeClr val="dk1"/>
              </a:buClr>
              <a:buSzPct val="100000"/>
              <a:buFont typeface="Arial"/>
              <a:buNone/>
            </a:pPr>
            <a:r>
              <a:rPr lang="en">
                <a:solidFill>
                  <a:schemeClr val="dk1"/>
                </a:solidFill>
                <a:latin typeface="PT Serif"/>
                <a:ea typeface="PT Serif"/>
                <a:cs typeface="PT Serif"/>
                <a:sym typeface="PT Serif"/>
              </a:rPr>
              <a:t>Rolls Royce Wraith</a:t>
            </a:r>
          </a:p>
          <a:p>
            <a:pPr indent="-298450" lvl="0" marL="457200" rtl="0">
              <a:spcBef>
                <a:spcPts val="600"/>
              </a:spcBef>
              <a:buClr>
                <a:schemeClr val="dk1"/>
              </a:buClr>
              <a:buSzPct val="100000"/>
              <a:buFont typeface="PT Serif"/>
              <a:buChar char="●"/>
            </a:pPr>
            <a:r>
              <a:rPr lang="en">
                <a:solidFill>
                  <a:schemeClr val="dk1"/>
                </a:solidFill>
                <a:latin typeface="PT Serif"/>
                <a:ea typeface="PT Serif"/>
                <a:cs typeface="PT Serif"/>
                <a:sym typeface="PT Serif"/>
              </a:rPr>
              <a:t>Starting Price of 315,700USD</a:t>
            </a:r>
          </a:p>
          <a:p>
            <a:pPr indent="-298450" lvl="0" marL="457200" rtl="0">
              <a:spcBef>
                <a:spcPts val="600"/>
              </a:spcBef>
              <a:buClr>
                <a:schemeClr val="dk1"/>
              </a:buClr>
              <a:buSzPct val="100000"/>
              <a:buFont typeface="PT Serif"/>
              <a:buChar char="●"/>
            </a:pPr>
            <a:r>
              <a:rPr lang="en">
                <a:solidFill>
                  <a:schemeClr val="dk1"/>
                </a:solidFill>
                <a:latin typeface="PT Serif"/>
                <a:ea typeface="PT Serif"/>
                <a:cs typeface="PT Serif"/>
                <a:sym typeface="PT Serif"/>
              </a:rPr>
              <a:t>First-Ever GPS Guided Transmission</a:t>
            </a:r>
          </a:p>
          <a:p>
            <a:pPr indent="-298450" lvl="0" marL="457200" rtl="0">
              <a:spcBef>
                <a:spcPts val="600"/>
              </a:spcBef>
              <a:buClr>
                <a:schemeClr val="dk1"/>
              </a:buClr>
              <a:buSzPct val="100000"/>
              <a:buFont typeface="PT Serif"/>
              <a:buChar char="●"/>
            </a:pPr>
            <a:r>
              <a:rPr lang="en">
                <a:solidFill>
                  <a:schemeClr val="dk1"/>
                </a:solidFill>
                <a:latin typeface="PT Serif"/>
                <a:ea typeface="PT Serif"/>
                <a:cs typeface="PT Serif"/>
                <a:sym typeface="PT Serif"/>
              </a:rPr>
              <a:t>Built off of the same platform as a BMW 7-Series</a:t>
            </a:r>
          </a:p>
          <a:p>
            <a:pPr lvl="0" rtl="0" algn="l">
              <a:spcBef>
                <a:spcPts val="600"/>
              </a:spcBef>
              <a:buNone/>
            </a:pPr>
            <a:r>
              <a:rPr lang="en">
                <a:solidFill>
                  <a:schemeClr val="dk1"/>
                </a:solidFill>
                <a:latin typeface="PT Serif"/>
                <a:ea typeface="PT Serif"/>
                <a:cs typeface="PT Serif"/>
                <a:sym typeface="PT Serif"/>
              </a:rPr>
              <a:t>Aston Martin Vantage</a:t>
            </a:r>
          </a:p>
          <a:p>
            <a:pPr indent="-298450" lvl="0" marL="457200" rtl="0">
              <a:spcBef>
                <a:spcPts val="600"/>
              </a:spcBef>
              <a:buClr>
                <a:schemeClr val="dk1"/>
              </a:buClr>
              <a:buSzPct val="100000"/>
              <a:buFont typeface="PT Serif"/>
              <a:buChar char="●"/>
            </a:pPr>
            <a:r>
              <a:rPr lang="en">
                <a:solidFill>
                  <a:schemeClr val="dk1"/>
                </a:solidFill>
                <a:latin typeface="PT Serif"/>
                <a:ea typeface="PT Serif"/>
                <a:cs typeface="PT Serif"/>
                <a:sym typeface="PT Serif"/>
              </a:rPr>
              <a:t>Starting price of 121,000USD</a:t>
            </a:r>
          </a:p>
          <a:p>
            <a:pPr indent="-298450" lvl="0" marL="457200" rtl="0">
              <a:spcBef>
                <a:spcPts val="600"/>
              </a:spcBef>
              <a:buClr>
                <a:schemeClr val="dk1"/>
              </a:buClr>
              <a:buSzPct val="100000"/>
              <a:buFont typeface="PT Serif"/>
              <a:buChar char="●"/>
            </a:pPr>
            <a:r>
              <a:rPr lang="en">
                <a:solidFill>
                  <a:schemeClr val="dk1"/>
                </a:solidFill>
                <a:latin typeface="PT Serif"/>
                <a:ea typeface="PT Serif"/>
                <a:cs typeface="PT Serif"/>
                <a:sym typeface="PT Serif"/>
              </a:rPr>
              <a:t>Over 1,000,000 customized combinations</a:t>
            </a:r>
          </a:p>
          <a:p>
            <a:pPr lvl="0" rtl="0" algn="l">
              <a:spcBef>
                <a:spcPts val="600"/>
              </a:spcBef>
              <a:buNone/>
            </a:pPr>
            <a:r>
              <a:rPr lang="en">
                <a:solidFill>
                  <a:schemeClr val="dk1"/>
                </a:solidFill>
                <a:latin typeface="PT Serif"/>
                <a:ea typeface="PT Serif"/>
                <a:cs typeface="PT Serif"/>
                <a:sym typeface="PT Serif"/>
              </a:rPr>
              <a:t>Mclaren P1</a:t>
            </a:r>
          </a:p>
          <a:p>
            <a:pPr indent="-298450" lvl="0" marL="457200" rtl="0">
              <a:spcBef>
                <a:spcPts val="600"/>
              </a:spcBef>
              <a:buClr>
                <a:schemeClr val="dk1"/>
              </a:buClr>
              <a:buSzPct val="100000"/>
              <a:buFont typeface="PT Serif"/>
              <a:buChar char="●"/>
            </a:pPr>
            <a:r>
              <a:rPr lang="en">
                <a:solidFill>
                  <a:schemeClr val="dk1"/>
                </a:solidFill>
                <a:latin typeface="PT Serif"/>
                <a:ea typeface="PT Serif"/>
                <a:cs typeface="PT Serif"/>
                <a:sym typeface="PT Serif"/>
              </a:rPr>
              <a:t>Starting price of 1,150,000USD</a:t>
            </a:r>
          </a:p>
          <a:p>
            <a:pPr indent="-298450" lvl="0" marL="457200" rtl="0">
              <a:spcBef>
                <a:spcPts val="600"/>
              </a:spcBef>
              <a:buClr>
                <a:schemeClr val="dk1"/>
              </a:buClr>
              <a:buSzPct val="100000"/>
              <a:buFont typeface="PT Serif"/>
              <a:buChar char="●"/>
            </a:pPr>
            <a:r>
              <a:rPr lang="en">
                <a:solidFill>
                  <a:schemeClr val="dk1"/>
                </a:solidFill>
                <a:latin typeface="PT Serif"/>
                <a:ea typeface="PT Serif"/>
                <a:cs typeface="PT Serif"/>
                <a:sym typeface="PT Serif"/>
              </a:rPr>
              <a:t>The pinnacle of Mclaren’s racing knowledge</a:t>
            </a:r>
          </a:p>
          <a:p>
            <a:pPr lvl="0" rtl="0">
              <a:spcBef>
                <a:spcPts val="600"/>
              </a:spcBef>
              <a:buNone/>
            </a:pPr>
            <a:r>
              <a:t/>
            </a:r>
            <a:endParaRPr>
              <a:solidFill>
                <a:schemeClr val="dk1"/>
              </a:solidFill>
              <a:latin typeface="PT Serif"/>
              <a:ea typeface="PT Serif"/>
              <a:cs typeface="PT Serif"/>
              <a:sym typeface="PT Serif"/>
            </a:endParaRPr>
          </a:p>
          <a:p>
            <a:pPr lvl="0" rtl="0">
              <a:spcBef>
                <a:spcPts val="0"/>
              </a:spcBef>
              <a:buNone/>
            </a:pPr>
            <a:r>
              <a:t/>
            </a:r>
            <a:endParaRPr>
              <a:solidFill>
                <a:schemeClr val="dk1"/>
              </a:solidFill>
              <a:latin typeface="PT Serif"/>
              <a:ea typeface="PT Serif"/>
              <a:cs typeface="PT Serif"/>
              <a:sym typeface="PT Serif"/>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p:bg>
      <p:bgPr>
        <a:solidFill>
          <a:srgbClr val="000000"/>
        </a:solidFill>
      </p:bgPr>
    </p:bg>
    <p:spTree>
      <p:nvGrpSpPr>
        <p:cNvPr id="10" name="Shape 10"/>
        <p:cNvGrpSpPr/>
        <p:nvPr/>
      </p:nvGrpSpPr>
      <p:grpSpPr>
        <a:xfrm>
          <a:off x="0" y="0"/>
          <a:ext cx="0" cy="0"/>
          <a:chOff x="0" y="0"/>
          <a:chExt cx="0" cy="0"/>
        </a:xfrm>
      </p:grpSpPr>
      <p:sp>
        <p:nvSpPr>
          <p:cNvPr id="11" name="Shape 11"/>
          <p:cNvSpPr txBox="1"/>
          <p:nvPr>
            <p:ph type="ctrTitle"/>
          </p:nvPr>
        </p:nvSpPr>
        <p:spPr>
          <a:xfrm>
            <a:off x="1768800" y="1991813"/>
            <a:ext cx="5606400" cy="1159800"/>
          </a:xfrm>
          <a:prstGeom prst="rect">
            <a:avLst/>
          </a:prstGeom>
        </p:spPr>
        <p:txBody>
          <a:bodyPr anchorCtr="0" anchor="ctr" bIns="91425" lIns="91425" rIns="91425" wrap="square" tIns="91425"/>
          <a:lstStyle>
            <a:lvl1pPr lvl="0" algn="ctr">
              <a:spcBef>
                <a:spcPts val="0"/>
              </a:spcBef>
              <a:buClr>
                <a:srgbClr val="FFFFFF"/>
              </a:buClr>
              <a:buSzPct val="100000"/>
              <a:defRPr sz="3600">
                <a:solidFill>
                  <a:srgbClr val="FFFFFF"/>
                </a:solidFill>
              </a:defRPr>
            </a:lvl1pPr>
            <a:lvl2pPr lvl="1" algn="ctr">
              <a:spcBef>
                <a:spcPts val="0"/>
              </a:spcBef>
              <a:buSzPct val="100000"/>
              <a:defRPr sz="6000"/>
            </a:lvl2pPr>
            <a:lvl3pPr lvl="2" algn="ctr">
              <a:spcBef>
                <a:spcPts val="0"/>
              </a:spcBef>
              <a:buSzPct val="100000"/>
              <a:defRPr sz="6000"/>
            </a:lvl3pPr>
            <a:lvl4pPr lvl="3" algn="ctr">
              <a:spcBef>
                <a:spcPts val="0"/>
              </a:spcBef>
              <a:buSzPct val="100000"/>
              <a:defRPr sz="6000"/>
            </a:lvl4pPr>
            <a:lvl5pPr lvl="4" algn="ctr">
              <a:spcBef>
                <a:spcPts val="0"/>
              </a:spcBef>
              <a:buSzPct val="100000"/>
              <a:defRPr sz="6000"/>
            </a:lvl5pPr>
            <a:lvl6pPr lvl="5" algn="ctr">
              <a:spcBef>
                <a:spcPts val="0"/>
              </a:spcBef>
              <a:buSzPct val="100000"/>
              <a:defRPr sz="6000"/>
            </a:lvl6pPr>
            <a:lvl7pPr lvl="6" algn="ctr">
              <a:spcBef>
                <a:spcPts val="0"/>
              </a:spcBef>
              <a:buSzPct val="100000"/>
              <a:defRPr sz="6000"/>
            </a:lvl7pPr>
            <a:lvl8pPr lvl="7" algn="ctr">
              <a:spcBef>
                <a:spcPts val="0"/>
              </a:spcBef>
              <a:buSzPct val="100000"/>
              <a:defRPr sz="6000"/>
            </a:lvl8pPr>
            <a:lvl9pPr lvl="8" algn="ctr">
              <a:spcBef>
                <a:spcPts val="0"/>
              </a:spcBef>
              <a:buSzPct val="100000"/>
              <a:defRPr sz="6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black">
    <p:bg>
      <p:bgPr>
        <a:solidFill>
          <a:srgbClr val="000000"/>
        </a:solidFill>
      </p:bgPr>
    </p:bg>
    <p:spTree>
      <p:nvGrpSpPr>
        <p:cNvPr id="36" name="Shape 36"/>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_2">
    <p:spTree>
      <p:nvGrpSpPr>
        <p:cNvPr id="37" name="Shape 37"/>
        <p:cNvGrpSpPr/>
        <p:nvPr/>
      </p:nvGrpSpPr>
      <p:grpSpPr>
        <a:xfrm>
          <a:off x="0" y="0"/>
          <a:ext cx="0" cy="0"/>
          <a:chOff x="0" y="0"/>
          <a:chExt cx="0" cy="0"/>
        </a:xfrm>
      </p:grpSpPr>
      <p:sp>
        <p:nvSpPr>
          <p:cNvPr id="38" name="Shape 38"/>
          <p:cNvSpPr txBox="1"/>
          <p:nvPr>
            <p:ph type="ctrTitle"/>
          </p:nvPr>
        </p:nvSpPr>
        <p:spPr>
          <a:xfrm>
            <a:off x="311708" y="744575"/>
            <a:ext cx="8520600" cy="2052600"/>
          </a:xfrm>
          <a:prstGeom prst="rect">
            <a:avLst/>
          </a:prstGeom>
        </p:spPr>
        <p:txBody>
          <a:bodyPr anchorCtr="0" anchor="b" bIns="91425" lIns="91425" rIns="91425" wrap="square" tIns="91425"/>
          <a:lstStyle>
            <a:lvl1pPr lvl="0" rtl="0" algn="ctr">
              <a:spcBef>
                <a:spcPts val="0"/>
              </a:spcBef>
              <a:buSzPct val="100000"/>
              <a:defRPr sz="5200"/>
            </a:lvl1pPr>
            <a:lvl2pPr lvl="1" rtl="0" algn="ctr">
              <a:spcBef>
                <a:spcPts val="0"/>
              </a:spcBef>
              <a:buSzPct val="100000"/>
              <a:defRPr sz="5200"/>
            </a:lvl2pPr>
            <a:lvl3pPr lvl="2" rtl="0" algn="ctr">
              <a:spcBef>
                <a:spcPts val="0"/>
              </a:spcBef>
              <a:buSzPct val="100000"/>
              <a:defRPr sz="5200"/>
            </a:lvl3pPr>
            <a:lvl4pPr lvl="3" rtl="0" algn="ctr">
              <a:spcBef>
                <a:spcPts val="0"/>
              </a:spcBef>
              <a:buSzPct val="100000"/>
              <a:defRPr sz="5200"/>
            </a:lvl4pPr>
            <a:lvl5pPr lvl="4" rtl="0" algn="ctr">
              <a:spcBef>
                <a:spcPts val="0"/>
              </a:spcBef>
              <a:buSzPct val="100000"/>
              <a:defRPr sz="5200"/>
            </a:lvl5pPr>
            <a:lvl6pPr lvl="5" rtl="0" algn="ctr">
              <a:spcBef>
                <a:spcPts val="0"/>
              </a:spcBef>
              <a:buSzPct val="100000"/>
              <a:defRPr sz="5200"/>
            </a:lvl6pPr>
            <a:lvl7pPr lvl="6" rtl="0" algn="ctr">
              <a:spcBef>
                <a:spcPts val="0"/>
              </a:spcBef>
              <a:buSzPct val="100000"/>
              <a:defRPr sz="5200"/>
            </a:lvl7pPr>
            <a:lvl8pPr lvl="7" rtl="0" algn="ctr">
              <a:spcBef>
                <a:spcPts val="0"/>
              </a:spcBef>
              <a:buSzPct val="100000"/>
              <a:defRPr sz="5200"/>
            </a:lvl8pPr>
            <a:lvl9pPr lvl="8" rtl="0" algn="ctr">
              <a:spcBef>
                <a:spcPts val="0"/>
              </a:spcBef>
              <a:buSzPct val="100000"/>
              <a:defRPr sz="5200"/>
            </a:lvl9pPr>
          </a:lstStyle>
          <a:p/>
        </p:txBody>
      </p:sp>
      <p:sp>
        <p:nvSpPr>
          <p:cNvPr id="39" name="Shape 39"/>
          <p:cNvSpPr txBox="1"/>
          <p:nvPr>
            <p:ph idx="1" type="subTitle"/>
          </p:nvPr>
        </p:nvSpPr>
        <p:spPr>
          <a:xfrm>
            <a:off x="311700" y="2834125"/>
            <a:ext cx="8520600" cy="792600"/>
          </a:xfrm>
          <a:prstGeom prst="rect">
            <a:avLst/>
          </a:prstGeom>
        </p:spPr>
        <p:txBody>
          <a:bodyPr anchorCtr="0" anchor="t" bIns="91425" lIns="91425" rIns="91425" wrap="square" tIns="91425"/>
          <a:lstStyle>
            <a:lvl1pPr lvl="0" rtl="0" algn="ctr">
              <a:lnSpc>
                <a:spcPct val="100000"/>
              </a:lnSpc>
              <a:spcBef>
                <a:spcPts val="0"/>
              </a:spcBef>
              <a:spcAft>
                <a:spcPts val="0"/>
              </a:spcAft>
              <a:buSzPct val="100000"/>
              <a:buNone/>
              <a:defRPr sz="2800"/>
            </a:lvl1pPr>
            <a:lvl2pPr lvl="1" rtl="0" algn="ctr">
              <a:lnSpc>
                <a:spcPct val="100000"/>
              </a:lnSpc>
              <a:spcBef>
                <a:spcPts val="0"/>
              </a:spcBef>
              <a:spcAft>
                <a:spcPts val="0"/>
              </a:spcAft>
              <a:buSzPct val="100000"/>
              <a:buNone/>
              <a:defRPr sz="2800"/>
            </a:lvl2pPr>
            <a:lvl3pPr lvl="2" rtl="0" algn="ctr">
              <a:lnSpc>
                <a:spcPct val="100000"/>
              </a:lnSpc>
              <a:spcBef>
                <a:spcPts val="0"/>
              </a:spcBef>
              <a:spcAft>
                <a:spcPts val="0"/>
              </a:spcAft>
              <a:buSzPct val="100000"/>
              <a:buNone/>
              <a:defRPr sz="2800"/>
            </a:lvl3pPr>
            <a:lvl4pPr lvl="3" rtl="0" algn="ctr">
              <a:lnSpc>
                <a:spcPct val="100000"/>
              </a:lnSpc>
              <a:spcBef>
                <a:spcPts val="0"/>
              </a:spcBef>
              <a:spcAft>
                <a:spcPts val="0"/>
              </a:spcAft>
              <a:buSzPct val="100000"/>
              <a:buNone/>
              <a:defRPr sz="2800"/>
            </a:lvl4pPr>
            <a:lvl5pPr lvl="4" rtl="0" algn="ctr">
              <a:lnSpc>
                <a:spcPct val="100000"/>
              </a:lnSpc>
              <a:spcBef>
                <a:spcPts val="0"/>
              </a:spcBef>
              <a:spcAft>
                <a:spcPts val="0"/>
              </a:spcAft>
              <a:buSzPct val="100000"/>
              <a:buNone/>
              <a:defRPr sz="2800"/>
            </a:lvl5pPr>
            <a:lvl6pPr lvl="5" rtl="0" algn="ctr">
              <a:lnSpc>
                <a:spcPct val="100000"/>
              </a:lnSpc>
              <a:spcBef>
                <a:spcPts val="0"/>
              </a:spcBef>
              <a:spcAft>
                <a:spcPts val="0"/>
              </a:spcAft>
              <a:buSzPct val="100000"/>
              <a:buNone/>
              <a:defRPr sz="2800"/>
            </a:lvl6pPr>
            <a:lvl7pPr lvl="6" rtl="0" algn="ctr">
              <a:lnSpc>
                <a:spcPct val="100000"/>
              </a:lnSpc>
              <a:spcBef>
                <a:spcPts val="0"/>
              </a:spcBef>
              <a:spcAft>
                <a:spcPts val="0"/>
              </a:spcAft>
              <a:buSzPct val="100000"/>
              <a:buNone/>
              <a:defRPr sz="2800"/>
            </a:lvl7pPr>
            <a:lvl8pPr lvl="7" rtl="0" algn="ctr">
              <a:lnSpc>
                <a:spcPct val="100000"/>
              </a:lnSpc>
              <a:spcBef>
                <a:spcPts val="0"/>
              </a:spcBef>
              <a:spcAft>
                <a:spcPts val="0"/>
              </a:spcAft>
              <a:buSzPct val="100000"/>
              <a:buNone/>
              <a:defRPr sz="2800"/>
            </a:lvl8pPr>
            <a:lvl9pPr lvl="8" rtl="0" algn="ctr">
              <a:lnSpc>
                <a:spcPct val="100000"/>
              </a:lnSpc>
              <a:spcBef>
                <a:spcPts val="0"/>
              </a:spcBef>
              <a:spcAft>
                <a:spcPts val="0"/>
              </a:spcAft>
              <a:buSzPct val="100000"/>
              <a:buNone/>
              <a:defRPr sz="2800"/>
            </a:lvl9pPr>
          </a:lstStyle>
          <a:p/>
        </p:txBody>
      </p:sp>
      <p:sp>
        <p:nvSpPr>
          <p:cNvPr id="40" name="Shape 40"/>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41" name="Shape 41"/>
        <p:cNvGrpSpPr/>
        <p:nvPr/>
      </p:nvGrpSpPr>
      <p:grpSpPr>
        <a:xfrm>
          <a:off x="0" y="0"/>
          <a:ext cx="0" cy="0"/>
          <a:chOff x="0" y="0"/>
          <a:chExt cx="0" cy="0"/>
        </a:xfrm>
      </p:grpSpPr>
      <p:sp>
        <p:nvSpPr>
          <p:cNvPr id="42" name="Shape 42"/>
          <p:cNvSpPr txBox="1"/>
          <p:nvPr>
            <p:ph type="title"/>
          </p:nvPr>
        </p:nvSpPr>
        <p:spPr>
          <a:xfrm>
            <a:off x="311700" y="2150850"/>
            <a:ext cx="8520600" cy="841800"/>
          </a:xfrm>
          <a:prstGeom prst="rect">
            <a:avLst/>
          </a:prstGeom>
        </p:spPr>
        <p:txBody>
          <a:bodyPr anchorCtr="0" anchor="ctr" bIns="91425" lIns="91425" rIns="91425" wrap="square" tIns="91425"/>
          <a:lstStyle>
            <a:lvl1pPr lvl="0" rtl="0" algn="ctr">
              <a:spcBef>
                <a:spcPts val="0"/>
              </a:spcBef>
              <a:buSzPct val="100000"/>
              <a:defRPr sz="3600"/>
            </a:lvl1pPr>
            <a:lvl2pPr lvl="1" rtl="0" algn="ctr">
              <a:spcBef>
                <a:spcPts val="0"/>
              </a:spcBef>
              <a:buSzPct val="100000"/>
              <a:defRPr sz="3600"/>
            </a:lvl2pPr>
            <a:lvl3pPr lvl="2" rtl="0" algn="ctr">
              <a:spcBef>
                <a:spcPts val="0"/>
              </a:spcBef>
              <a:buSzPct val="100000"/>
              <a:defRPr sz="3600"/>
            </a:lvl3pPr>
            <a:lvl4pPr lvl="3" rtl="0" algn="ctr">
              <a:spcBef>
                <a:spcPts val="0"/>
              </a:spcBef>
              <a:buSzPct val="100000"/>
              <a:defRPr sz="3600"/>
            </a:lvl4pPr>
            <a:lvl5pPr lvl="4" rtl="0" algn="ctr">
              <a:spcBef>
                <a:spcPts val="0"/>
              </a:spcBef>
              <a:buSzPct val="100000"/>
              <a:defRPr sz="3600"/>
            </a:lvl5pPr>
            <a:lvl6pPr lvl="5" rtl="0" algn="ctr">
              <a:spcBef>
                <a:spcPts val="0"/>
              </a:spcBef>
              <a:buSzPct val="100000"/>
              <a:defRPr sz="3600"/>
            </a:lvl6pPr>
            <a:lvl7pPr lvl="6" rtl="0" algn="ctr">
              <a:spcBef>
                <a:spcPts val="0"/>
              </a:spcBef>
              <a:buSzPct val="100000"/>
              <a:defRPr sz="3600"/>
            </a:lvl7pPr>
            <a:lvl8pPr lvl="7" rtl="0" algn="ctr">
              <a:spcBef>
                <a:spcPts val="0"/>
              </a:spcBef>
              <a:buSzPct val="100000"/>
              <a:defRPr sz="3600"/>
            </a:lvl8pPr>
            <a:lvl9pPr lvl="8" rtl="0" algn="ctr">
              <a:spcBef>
                <a:spcPts val="0"/>
              </a:spcBef>
              <a:buSzPct val="100000"/>
              <a:defRPr sz="3600"/>
            </a:lvl9pPr>
          </a:lstStyle>
          <a:p/>
        </p:txBody>
      </p:sp>
      <p:sp>
        <p:nvSpPr>
          <p:cNvPr id="43" name="Shape 43"/>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ubtitle">
    <p:spTree>
      <p:nvGrpSpPr>
        <p:cNvPr id="12" name="Shape 12"/>
        <p:cNvGrpSpPr/>
        <p:nvPr/>
      </p:nvGrpSpPr>
      <p:grpSpPr>
        <a:xfrm>
          <a:off x="0" y="0"/>
          <a:ext cx="0" cy="0"/>
          <a:chOff x="0" y="0"/>
          <a:chExt cx="0" cy="0"/>
        </a:xfrm>
      </p:grpSpPr>
      <p:sp>
        <p:nvSpPr>
          <p:cNvPr id="13" name="Shape 13"/>
          <p:cNvSpPr txBox="1"/>
          <p:nvPr>
            <p:ph type="ctrTitle"/>
          </p:nvPr>
        </p:nvSpPr>
        <p:spPr>
          <a:xfrm>
            <a:off x="1619700" y="1583344"/>
            <a:ext cx="5904600" cy="1159800"/>
          </a:xfrm>
          <a:prstGeom prst="rect">
            <a:avLst/>
          </a:prstGeom>
        </p:spPr>
        <p:txBody>
          <a:bodyPr anchorCtr="0" anchor="b" bIns="91425" lIns="91425" rIns="91425" wrap="square" tIns="91425"/>
          <a:lstStyle>
            <a:lvl1pPr lvl="0" rtl="0" algn="ctr">
              <a:spcBef>
                <a:spcPts val="0"/>
              </a:spcBef>
              <a:buSzPct val="100000"/>
              <a:defRPr sz="3600"/>
            </a:lvl1pPr>
            <a:lvl2pPr lvl="1" rtl="0" algn="ctr">
              <a:spcBef>
                <a:spcPts val="0"/>
              </a:spcBef>
              <a:buSzPct val="100000"/>
              <a:defRPr sz="3600"/>
            </a:lvl2pPr>
            <a:lvl3pPr lvl="2" rtl="0" algn="ctr">
              <a:spcBef>
                <a:spcPts val="0"/>
              </a:spcBef>
              <a:buSzPct val="100000"/>
              <a:defRPr sz="3600"/>
            </a:lvl3pPr>
            <a:lvl4pPr lvl="3" rtl="0" algn="ctr">
              <a:spcBef>
                <a:spcPts val="0"/>
              </a:spcBef>
              <a:buSzPct val="100000"/>
              <a:defRPr sz="3600"/>
            </a:lvl4pPr>
            <a:lvl5pPr lvl="4" rtl="0" algn="ctr">
              <a:spcBef>
                <a:spcPts val="0"/>
              </a:spcBef>
              <a:buSzPct val="100000"/>
              <a:defRPr sz="3600"/>
            </a:lvl5pPr>
            <a:lvl6pPr lvl="5" rtl="0" algn="ctr">
              <a:spcBef>
                <a:spcPts val="0"/>
              </a:spcBef>
              <a:buSzPct val="100000"/>
              <a:defRPr sz="3600"/>
            </a:lvl6pPr>
            <a:lvl7pPr lvl="6" rtl="0" algn="ctr">
              <a:spcBef>
                <a:spcPts val="0"/>
              </a:spcBef>
              <a:buSzPct val="100000"/>
              <a:defRPr sz="3600"/>
            </a:lvl7pPr>
            <a:lvl8pPr lvl="7" rtl="0" algn="ctr">
              <a:spcBef>
                <a:spcPts val="0"/>
              </a:spcBef>
              <a:buSzPct val="100000"/>
              <a:defRPr sz="3600"/>
            </a:lvl8pPr>
            <a:lvl9pPr lvl="8" rtl="0" algn="ctr">
              <a:spcBef>
                <a:spcPts val="0"/>
              </a:spcBef>
              <a:buSzPct val="100000"/>
              <a:defRPr sz="3600"/>
            </a:lvl9pPr>
          </a:lstStyle>
          <a:p/>
        </p:txBody>
      </p:sp>
      <p:sp>
        <p:nvSpPr>
          <p:cNvPr id="14" name="Shape 14"/>
          <p:cNvSpPr txBox="1"/>
          <p:nvPr>
            <p:ph idx="1" type="subTitle"/>
          </p:nvPr>
        </p:nvSpPr>
        <p:spPr>
          <a:xfrm>
            <a:off x="1619700" y="2840060"/>
            <a:ext cx="5904600" cy="784800"/>
          </a:xfrm>
          <a:prstGeom prst="rect">
            <a:avLst/>
          </a:prstGeom>
        </p:spPr>
        <p:txBody>
          <a:bodyPr anchorCtr="0" anchor="t" bIns="91425" lIns="91425" rIns="91425" wrap="square" tIns="91425"/>
          <a:lstStyle>
            <a:lvl1pPr lvl="0" rtl="0" algn="ctr">
              <a:spcBef>
                <a:spcPts val="0"/>
              </a:spcBef>
              <a:buClr>
                <a:srgbClr val="666666"/>
              </a:buClr>
              <a:buFont typeface="Playfair Display"/>
              <a:buNone/>
              <a:defRPr i="1">
                <a:solidFill>
                  <a:srgbClr val="666666"/>
                </a:solidFill>
                <a:highlight>
                  <a:srgbClr val="F3F3F3"/>
                </a:highlight>
                <a:latin typeface="Playfair Display"/>
                <a:ea typeface="Playfair Display"/>
                <a:cs typeface="Playfair Display"/>
                <a:sym typeface="Playfair Display"/>
              </a:defRPr>
            </a:lvl1pPr>
            <a:lvl2pPr lvl="1" rtl="0" algn="ctr">
              <a:spcBef>
                <a:spcPts val="0"/>
              </a:spcBef>
              <a:buClr>
                <a:srgbClr val="666666"/>
              </a:buClr>
              <a:buSzPct val="100000"/>
              <a:buFont typeface="Playfair Display"/>
              <a:buNone/>
              <a:defRPr i="1" sz="3000">
                <a:solidFill>
                  <a:srgbClr val="666666"/>
                </a:solidFill>
                <a:highlight>
                  <a:srgbClr val="F3F3F3"/>
                </a:highlight>
                <a:latin typeface="Playfair Display"/>
                <a:ea typeface="Playfair Display"/>
                <a:cs typeface="Playfair Display"/>
                <a:sym typeface="Playfair Display"/>
              </a:defRPr>
            </a:lvl2pPr>
            <a:lvl3pPr lvl="2" rtl="0" algn="ctr">
              <a:spcBef>
                <a:spcPts val="0"/>
              </a:spcBef>
              <a:buClr>
                <a:srgbClr val="666666"/>
              </a:buClr>
              <a:buSzPct val="100000"/>
              <a:buFont typeface="Playfair Display"/>
              <a:buNone/>
              <a:defRPr i="1" sz="3000">
                <a:solidFill>
                  <a:srgbClr val="666666"/>
                </a:solidFill>
                <a:highlight>
                  <a:srgbClr val="F3F3F3"/>
                </a:highlight>
                <a:latin typeface="Playfair Display"/>
                <a:ea typeface="Playfair Display"/>
                <a:cs typeface="Playfair Display"/>
                <a:sym typeface="Playfair Display"/>
              </a:defRPr>
            </a:lvl3pPr>
            <a:lvl4pPr lvl="3" rtl="0" algn="ctr">
              <a:spcBef>
                <a:spcPts val="0"/>
              </a:spcBef>
              <a:buClr>
                <a:srgbClr val="666666"/>
              </a:buClr>
              <a:buSzPct val="100000"/>
              <a:buFont typeface="Playfair Display"/>
              <a:buNone/>
              <a:defRPr i="1" sz="3000">
                <a:solidFill>
                  <a:srgbClr val="666666"/>
                </a:solidFill>
                <a:highlight>
                  <a:srgbClr val="F3F3F3"/>
                </a:highlight>
                <a:latin typeface="Playfair Display"/>
                <a:ea typeface="Playfair Display"/>
                <a:cs typeface="Playfair Display"/>
                <a:sym typeface="Playfair Display"/>
              </a:defRPr>
            </a:lvl4pPr>
            <a:lvl5pPr lvl="4" rtl="0" algn="ctr">
              <a:spcBef>
                <a:spcPts val="0"/>
              </a:spcBef>
              <a:buClr>
                <a:srgbClr val="666666"/>
              </a:buClr>
              <a:buSzPct val="100000"/>
              <a:buFont typeface="Playfair Display"/>
              <a:buNone/>
              <a:defRPr i="1" sz="3000">
                <a:solidFill>
                  <a:srgbClr val="666666"/>
                </a:solidFill>
                <a:highlight>
                  <a:srgbClr val="F3F3F3"/>
                </a:highlight>
                <a:latin typeface="Playfair Display"/>
                <a:ea typeface="Playfair Display"/>
                <a:cs typeface="Playfair Display"/>
                <a:sym typeface="Playfair Display"/>
              </a:defRPr>
            </a:lvl5pPr>
            <a:lvl6pPr lvl="5" rtl="0" algn="ctr">
              <a:spcBef>
                <a:spcPts val="0"/>
              </a:spcBef>
              <a:buClr>
                <a:srgbClr val="666666"/>
              </a:buClr>
              <a:buSzPct val="100000"/>
              <a:buFont typeface="Playfair Display"/>
              <a:buNone/>
              <a:defRPr i="1" sz="3000">
                <a:solidFill>
                  <a:srgbClr val="666666"/>
                </a:solidFill>
                <a:highlight>
                  <a:srgbClr val="F3F3F3"/>
                </a:highlight>
                <a:latin typeface="Playfair Display"/>
                <a:ea typeface="Playfair Display"/>
                <a:cs typeface="Playfair Display"/>
                <a:sym typeface="Playfair Display"/>
              </a:defRPr>
            </a:lvl6pPr>
            <a:lvl7pPr lvl="6" rtl="0" algn="ctr">
              <a:spcBef>
                <a:spcPts val="0"/>
              </a:spcBef>
              <a:buClr>
                <a:srgbClr val="666666"/>
              </a:buClr>
              <a:buSzPct val="100000"/>
              <a:buFont typeface="Playfair Display"/>
              <a:buNone/>
              <a:defRPr i="1" sz="3000">
                <a:solidFill>
                  <a:srgbClr val="666666"/>
                </a:solidFill>
                <a:highlight>
                  <a:srgbClr val="F3F3F3"/>
                </a:highlight>
                <a:latin typeface="Playfair Display"/>
                <a:ea typeface="Playfair Display"/>
                <a:cs typeface="Playfair Display"/>
                <a:sym typeface="Playfair Display"/>
              </a:defRPr>
            </a:lvl7pPr>
            <a:lvl8pPr lvl="7" rtl="0" algn="ctr">
              <a:spcBef>
                <a:spcPts val="0"/>
              </a:spcBef>
              <a:buClr>
                <a:srgbClr val="666666"/>
              </a:buClr>
              <a:buSzPct val="100000"/>
              <a:buFont typeface="Playfair Display"/>
              <a:buNone/>
              <a:defRPr i="1" sz="3000">
                <a:solidFill>
                  <a:srgbClr val="666666"/>
                </a:solidFill>
                <a:highlight>
                  <a:srgbClr val="F3F3F3"/>
                </a:highlight>
                <a:latin typeface="Playfair Display"/>
                <a:ea typeface="Playfair Display"/>
                <a:cs typeface="Playfair Display"/>
                <a:sym typeface="Playfair Display"/>
              </a:defRPr>
            </a:lvl8pPr>
            <a:lvl9pPr lvl="8" rtl="0" algn="ctr">
              <a:spcBef>
                <a:spcPts val="0"/>
              </a:spcBef>
              <a:buClr>
                <a:srgbClr val="666666"/>
              </a:buClr>
              <a:buSzPct val="100000"/>
              <a:buFont typeface="Playfair Display"/>
              <a:buNone/>
              <a:defRPr i="1" sz="3000">
                <a:solidFill>
                  <a:srgbClr val="666666"/>
                </a:solidFill>
                <a:highlight>
                  <a:srgbClr val="F3F3F3"/>
                </a:highlight>
                <a:latin typeface="Playfair Display"/>
                <a:ea typeface="Playfair Display"/>
                <a:cs typeface="Playfair Display"/>
                <a:sym typeface="Playfair Display"/>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
    <p:spTree>
      <p:nvGrpSpPr>
        <p:cNvPr id="15" name="Shape 15"/>
        <p:cNvGrpSpPr/>
        <p:nvPr/>
      </p:nvGrpSpPr>
      <p:grpSpPr>
        <a:xfrm>
          <a:off x="0" y="0"/>
          <a:ext cx="0" cy="0"/>
          <a:chOff x="0" y="0"/>
          <a:chExt cx="0" cy="0"/>
        </a:xfrm>
      </p:grpSpPr>
      <p:sp>
        <p:nvSpPr>
          <p:cNvPr id="16" name="Shape 16"/>
          <p:cNvSpPr/>
          <p:nvPr/>
        </p:nvSpPr>
        <p:spPr>
          <a:xfrm>
            <a:off x="4136250" y="1427981"/>
            <a:ext cx="871500" cy="653700"/>
          </a:xfrm>
          <a:prstGeom prst="ellipse">
            <a:avLst/>
          </a:prstGeom>
          <a:solidFill>
            <a:srgbClr val="EFEFEF"/>
          </a:solidFill>
          <a:ln>
            <a:noFill/>
          </a:ln>
        </p:spPr>
        <p:txBody>
          <a:bodyPr anchorCtr="0" anchor="ctr" bIns="91425" lIns="91425" rIns="91425" wrap="square" tIns="91425">
            <a:noAutofit/>
          </a:bodyPr>
          <a:lstStyle/>
          <a:p>
            <a:pPr lvl="0">
              <a:spcBef>
                <a:spcPts val="0"/>
              </a:spcBef>
              <a:buNone/>
            </a:pPr>
            <a:r>
              <a:t/>
            </a:r>
            <a:endParaRPr/>
          </a:p>
        </p:txBody>
      </p:sp>
      <p:sp>
        <p:nvSpPr>
          <p:cNvPr id="17" name="Shape 17"/>
          <p:cNvSpPr txBox="1"/>
          <p:nvPr>
            <p:ph idx="1" type="body"/>
          </p:nvPr>
        </p:nvSpPr>
        <p:spPr>
          <a:xfrm>
            <a:off x="1659150" y="2161800"/>
            <a:ext cx="5825700" cy="819900"/>
          </a:xfrm>
          <a:prstGeom prst="rect">
            <a:avLst/>
          </a:prstGeom>
        </p:spPr>
        <p:txBody>
          <a:bodyPr anchorCtr="0" anchor="t" bIns="91425" lIns="91425" rIns="91425" wrap="square" tIns="91425"/>
          <a:lstStyle>
            <a:lvl1pPr lvl="0" rtl="0" algn="ctr">
              <a:spcBef>
                <a:spcPts val="0"/>
              </a:spcBef>
              <a:defRPr i="1"/>
            </a:lvl1pPr>
            <a:lvl2pPr lvl="1" rtl="0" algn="ctr">
              <a:spcBef>
                <a:spcPts val="0"/>
              </a:spcBef>
              <a:defRPr i="1"/>
            </a:lvl2pPr>
            <a:lvl3pPr lvl="2" rtl="0" algn="ctr">
              <a:spcBef>
                <a:spcPts val="0"/>
              </a:spcBef>
              <a:defRPr i="1"/>
            </a:lvl3pPr>
            <a:lvl4pPr lvl="3" rtl="0" algn="ctr">
              <a:spcBef>
                <a:spcPts val="0"/>
              </a:spcBef>
              <a:defRPr i="1"/>
            </a:lvl4pPr>
            <a:lvl5pPr lvl="4" rtl="0" algn="ctr">
              <a:spcBef>
                <a:spcPts val="0"/>
              </a:spcBef>
              <a:defRPr i="1"/>
            </a:lvl5pPr>
            <a:lvl6pPr lvl="5" rtl="0" algn="ctr">
              <a:spcBef>
                <a:spcPts val="0"/>
              </a:spcBef>
              <a:defRPr i="1"/>
            </a:lvl6pPr>
            <a:lvl7pPr lvl="6" rtl="0" algn="ctr">
              <a:spcBef>
                <a:spcPts val="0"/>
              </a:spcBef>
              <a:defRPr i="1"/>
            </a:lvl7pPr>
            <a:lvl8pPr lvl="7" rtl="0" algn="ctr">
              <a:spcBef>
                <a:spcPts val="0"/>
              </a:spcBef>
              <a:defRPr i="1"/>
            </a:lvl8pPr>
            <a:lvl9pPr lvl="8" algn="ctr">
              <a:spcBef>
                <a:spcPts val="0"/>
              </a:spcBef>
              <a:defRPr i="1"/>
            </a:lvl9pPr>
          </a:lstStyle>
          <a:p/>
        </p:txBody>
      </p:sp>
      <p:sp>
        <p:nvSpPr>
          <p:cNvPr id="18" name="Shape 18"/>
          <p:cNvSpPr txBox="1"/>
          <p:nvPr/>
        </p:nvSpPr>
        <p:spPr>
          <a:xfrm>
            <a:off x="3593400" y="1468125"/>
            <a:ext cx="1957200" cy="538200"/>
          </a:xfrm>
          <a:prstGeom prst="rect">
            <a:avLst/>
          </a:prstGeom>
          <a:noFill/>
          <a:ln>
            <a:noFill/>
          </a:ln>
        </p:spPr>
        <p:txBody>
          <a:bodyPr anchorCtr="0" anchor="t" bIns="91425" lIns="91425" rIns="91425" wrap="square" tIns="91425">
            <a:noAutofit/>
          </a:bodyPr>
          <a:lstStyle/>
          <a:p>
            <a:pPr lvl="0" algn="ctr">
              <a:spcBef>
                <a:spcPts val="0"/>
              </a:spcBef>
              <a:buNone/>
            </a:pPr>
            <a:r>
              <a:rPr lang="en" sz="6000">
                <a:solidFill>
                  <a:srgbClr val="B7B7B7"/>
                </a:solidFill>
                <a:latin typeface="Playfair Display"/>
                <a:ea typeface="Playfair Display"/>
                <a:cs typeface="Playfair Display"/>
                <a:sym typeface="Playfair Display"/>
              </a:rPr>
              <a: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 1 column">
    <p:spTree>
      <p:nvGrpSpPr>
        <p:cNvPr id="19" name="Shape 19"/>
        <p:cNvGrpSpPr/>
        <p:nvPr/>
      </p:nvGrpSpPr>
      <p:grpSpPr>
        <a:xfrm>
          <a:off x="0" y="0"/>
          <a:ext cx="0" cy="0"/>
          <a:chOff x="0" y="0"/>
          <a:chExt cx="0" cy="0"/>
        </a:xfrm>
      </p:grpSpPr>
      <p:sp>
        <p:nvSpPr>
          <p:cNvPr id="20" name="Shape 20"/>
          <p:cNvSpPr txBox="1"/>
          <p:nvPr>
            <p:ph type="title"/>
          </p:nvPr>
        </p:nvSpPr>
        <p:spPr>
          <a:xfrm>
            <a:off x="457200" y="338306"/>
            <a:ext cx="8229600" cy="762600"/>
          </a:xfrm>
          <a:prstGeom prst="rect">
            <a:avLst/>
          </a:prstGeom>
        </p:spPr>
        <p:txBody>
          <a:bodyPr anchorCtr="0" anchor="ctr" bIns="91425" lIns="91425" rIns="91425" wrap="square" tIns="91425"/>
          <a:lstStyle>
            <a:lvl1pPr lvl="0">
              <a:spcBef>
                <a:spcPts val="0"/>
              </a:spcBef>
              <a:defRPr>
                <a:highlight>
                  <a:srgbClr val="F3F3F3"/>
                </a:highlight>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1" name="Shape 21"/>
          <p:cNvSpPr txBox="1"/>
          <p:nvPr>
            <p:ph idx="1" type="body"/>
          </p:nvPr>
        </p:nvSpPr>
        <p:spPr>
          <a:xfrm>
            <a:off x="1251600" y="1272975"/>
            <a:ext cx="6640800" cy="3067500"/>
          </a:xfrm>
          <a:prstGeom prst="rect">
            <a:avLst/>
          </a:prstGeom>
        </p:spPr>
        <p:txBody>
          <a:bodyPr anchorCtr="0" anchor="ctr"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 2 columns">
    <p:spTree>
      <p:nvGrpSpPr>
        <p:cNvPr id="22" name="Shape 22"/>
        <p:cNvGrpSpPr/>
        <p:nvPr/>
      </p:nvGrpSpPr>
      <p:grpSpPr>
        <a:xfrm>
          <a:off x="0" y="0"/>
          <a:ext cx="0" cy="0"/>
          <a:chOff x="0" y="0"/>
          <a:chExt cx="0" cy="0"/>
        </a:xfrm>
      </p:grpSpPr>
      <p:sp>
        <p:nvSpPr>
          <p:cNvPr id="23" name="Shape 23"/>
          <p:cNvSpPr txBox="1"/>
          <p:nvPr>
            <p:ph type="title"/>
          </p:nvPr>
        </p:nvSpPr>
        <p:spPr>
          <a:xfrm>
            <a:off x="457200" y="338306"/>
            <a:ext cx="8229600" cy="762600"/>
          </a:xfrm>
          <a:prstGeom prst="rect">
            <a:avLst/>
          </a:prstGeom>
        </p:spPr>
        <p:txBody>
          <a:bodyPr anchorCtr="0" anchor="ctr" bIns="91425" lIns="91425" rIns="91425" wrap="square" tIns="91425"/>
          <a:lstStyle>
            <a:lvl1pPr lvl="0">
              <a:spcBef>
                <a:spcPts val="0"/>
              </a:spcBef>
              <a:defRPr>
                <a:highlight>
                  <a:srgbClr val="F3F3F3"/>
                </a:highlight>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4" name="Shape 24"/>
          <p:cNvSpPr txBox="1"/>
          <p:nvPr>
            <p:ph idx="1" type="body"/>
          </p:nvPr>
        </p:nvSpPr>
        <p:spPr>
          <a:xfrm>
            <a:off x="970212" y="1200150"/>
            <a:ext cx="3496500" cy="2945700"/>
          </a:xfrm>
          <a:prstGeom prst="rect">
            <a:avLst/>
          </a:prstGeom>
        </p:spPr>
        <p:txBody>
          <a:bodyPr anchorCtr="0" anchor="t" bIns="91425" lIns="91425" rIns="91425" wrap="square" tIns="91425"/>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p:txBody>
      </p:sp>
      <p:sp>
        <p:nvSpPr>
          <p:cNvPr id="25" name="Shape 25"/>
          <p:cNvSpPr txBox="1"/>
          <p:nvPr>
            <p:ph idx="2" type="body"/>
          </p:nvPr>
        </p:nvSpPr>
        <p:spPr>
          <a:xfrm>
            <a:off x="4677288" y="895350"/>
            <a:ext cx="3496500" cy="2945700"/>
          </a:xfrm>
          <a:prstGeom prst="rect">
            <a:avLst/>
          </a:prstGeom>
        </p:spPr>
        <p:txBody>
          <a:bodyPr anchorCtr="0" anchor="t" bIns="91425" lIns="91425" rIns="91425" wrap="square" tIns="91425"/>
          <a:lstStyle>
            <a:lvl1pPr lvl="0">
              <a:spcBef>
                <a:spcPts val="0"/>
              </a:spcBef>
              <a:buSzPct val="112500"/>
              <a:defRPr sz="16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3 columns">
    <p:spTree>
      <p:nvGrpSpPr>
        <p:cNvPr id="26" name="Shape 26"/>
        <p:cNvGrpSpPr/>
        <p:nvPr/>
      </p:nvGrpSpPr>
      <p:grpSpPr>
        <a:xfrm>
          <a:off x="0" y="0"/>
          <a:ext cx="0" cy="0"/>
          <a:chOff x="0" y="0"/>
          <a:chExt cx="0" cy="0"/>
        </a:xfrm>
      </p:grpSpPr>
      <p:sp>
        <p:nvSpPr>
          <p:cNvPr id="27" name="Shape 27"/>
          <p:cNvSpPr txBox="1"/>
          <p:nvPr>
            <p:ph type="title"/>
          </p:nvPr>
        </p:nvSpPr>
        <p:spPr>
          <a:xfrm>
            <a:off x="457200" y="338306"/>
            <a:ext cx="8229600" cy="762600"/>
          </a:xfrm>
          <a:prstGeom prst="rect">
            <a:avLst/>
          </a:prstGeom>
        </p:spPr>
        <p:txBody>
          <a:bodyPr anchorCtr="0" anchor="ctr" bIns="91425" lIns="91425" rIns="91425" wrap="square" tIns="91425"/>
          <a:lstStyle>
            <a:lvl1pPr lvl="0" rtl="0">
              <a:spcBef>
                <a:spcPts val="0"/>
              </a:spcBef>
              <a:defRPr>
                <a:highlight>
                  <a:srgbClr val="F3F3F3"/>
                </a:highlight>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8" name="Shape 28"/>
          <p:cNvSpPr txBox="1"/>
          <p:nvPr>
            <p:ph idx="1" type="body"/>
          </p:nvPr>
        </p:nvSpPr>
        <p:spPr>
          <a:xfrm>
            <a:off x="738590" y="1200150"/>
            <a:ext cx="2471100" cy="3174900"/>
          </a:xfrm>
          <a:prstGeom prst="rect">
            <a:avLst/>
          </a:prstGeom>
        </p:spPr>
        <p:txBody>
          <a:bodyPr anchorCtr="0" anchor="t" bIns="91425" lIns="91425" rIns="91425" wrap="square" tIns="91425"/>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p:txBody>
      </p:sp>
      <p:sp>
        <p:nvSpPr>
          <p:cNvPr id="29" name="Shape 29"/>
          <p:cNvSpPr txBox="1"/>
          <p:nvPr>
            <p:ph idx="2" type="body"/>
          </p:nvPr>
        </p:nvSpPr>
        <p:spPr>
          <a:xfrm>
            <a:off x="3336450" y="1200150"/>
            <a:ext cx="2471100" cy="3174900"/>
          </a:xfrm>
          <a:prstGeom prst="rect">
            <a:avLst/>
          </a:prstGeom>
        </p:spPr>
        <p:txBody>
          <a:bodyPr anchorCtr="0" anchor="t" bIns="91425" lIns="91425" rIns="91425" wrap="square" tIns="91425"/>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p:txBody>
      </p:sp>
      <p:sp>
        <p:nvSpPr>
          <p:cNvPr id="30" name="Shape 30"/>
          <p:cNvSpPr txBox="1"/>
          <p:nvPr>
            <p:ph idx="3" type="body"/>
          </p:nvPr>
        </p:nvSpPr>
        <p:spPr>
          <a:xfrm>
            <a:off x="5934310" y="1200150"/>
            <a:ext cx="2471100" cy="3174900"/>
          </a:xfrm>
          <a:prstGeom prst="rect">
            <a:avLst/>
          </a:prstGeom>
        </p:spPr>
        <p:txBody>
          <a:bodyPr anchorCtr="0" anchor="t" bIns="91425" lIns="91425" rIns="91425" wrap="square" tIns="91425"/>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31" name="Shape 31"/>
        <p:cNvGrpSpPr/>
        <p:nvPr/>
      </p:nvGrpSpPr>
      <p:grpSpPr>
        <a:xfrm>
          <a:off x="0" y="0"/>
          <a:ext cx="0" cy="0"/>
          <a:chOff x="0" y="0"/>
          <a:chExt cx="0" cy="0"/>
        </a:xfrm>
      </p:grpSpPr>
      <p:sp>
        <p:nvSpPr>
          <p:cNvPr id="32" name="Shape 32"/>
          <p:cNvSpPr txBox="1"/>
          <p:nvPr>
            <p:ph type="title"/>
          </p:nvPr>
        </p:nvSpPr>
        <p:spPr>
          <a:xfrm>
            <a:off x="457200" y="338306"/>
            <a:ext cx="8229600" cy="762600"/>
          </a:xfrm>
          <a:prstGeom prst="rect">
            <a:avLst/>
          </a:prstGeom>
        </p:spPr>
        <p:txBody>
          <a:bodyPr anchorCtr="0" anchor="ctr" bIns="91425" lIns="91425" rIns="91425" wrap="square" tIns="91425"/>
          <a:lstStyle>
            <a:lvl1pPr lvl="0">
              <a:spcBef>
                <a:spcPts val="0"/>
              </a:spcBef>
              <a:defRPr>
                <a:highlight>
                  <a:srgbClr val="F3F3F3"/>
                </a:highlight>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33" name="Shape 33"/>
        <p:cNvGrpSpPr/>
        <p:nvPr/>
      </p:nvGrpSpPr>
      <p:grpSpPr>
        <a:xfrm>
          <a:off x="0" y="0"/>
          <a:ext cx="0" cy="0"/>
          <a:chOff x="0" y="0"/>
          <a:chExt cx="0" cy="0"/>
        </a:xfrm>
      </p:grpSpPr>
      <p:sp>
        <p:nvSpPr>
          <p:cNvPr id="34" name="Shape 34"/>
          <p:cNvSpPr txBox="1"/>
          <p:nvPr>
            <p:ph idx="1" type="body"/>
          </p:nvPr>
        </p:nvSpPr>
        <p:spPr>
          <a:xfrm>
            <a:off x="457200" y="4406309"/>
            <a:ext cx="8229600" cy="519600"/>
          </a:xfrm>
          <a:prstGeom prst="rect">
            <a:avLst/>
          </a:prstGeom>
        </p:spPr>
        <p:txBody>
          <a:bodyPr anchorCtr="0" anchor="t" bIns="91425" lIns="91425" rIns="91425" wrap="square" tIns="91425"/>
          <a:lstStyle>
            <a:lvl1pPr lvl="0" algn="ctr">
              <a:spcBef>
                <a:spcPts val="360"/>
              </a:spcBef>
              <a:buClr>
                <a:srgbClr val="999999"/>
              </a:buClr>
              <a:buSzPct val="100000"/>
              <a:buNone/>
              <a:defRPr sz="1200">
                <a:solidFill>
                  <a:srgbClr val="999999"/>
                </a:solidFill>
              </a:defRPr>
            </a:lvl1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white">
    <p:spTree>
      <p:nvGrpSpPr>
        <p:cNvPr id="35" name="Shape 3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 name="Shape 5"/>
        <p:cNvGrpSpPr/>
        <p:nvPr/>
      </p:nvGrpSpPr>
      <p:grpSpPr>
        <a:xfrm>
          <a:off x="0" y="0"/>
          <a:ext cx="0" cy="0"/>
          <a:chOff x="0" y="0"/>
          <a:chExt cx="0" cy="0"/>
        </a:xfrm>
      </p:grpSpPr>
      <p:sp>
        <p:nvSpPr>
          <p:cNvPr id="6" name="Shape 6"/>
          <p:cNvSpPr/>
          <p:nvPr/>
        </p:nvSpPr>
        <p:spPr>
          <a:xfrm>
            <a:off x="389850" y="288113"/>
            <a:ext cx="8364300" cy="4567200"/>
          </a:xfrm>
          <a:prstGeom prst="rect">
            <a:avLst/>
          </a:prstGeom>
          <a:noFill/>
          <a:ln cap="flat" cmpd="sng" w="9525">
            <a:solidFill>
              <a:srgbClr val="D9D9D9"/>
            </a:solidFill>
            <a:prstDash val="solid"/>
            <a:miter lim="8000"/>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7" name="Shape 7"/>
          <p:cNvSpPr/>
          <p:nvPr/>
        </p:nvSpPr>
        <p:spPr>
          <a:xfrm>
            <a:off x="307650" y="226575"/>
            <a:ext cx="8528700" cy="4690200"/>
          </a:xfrm>
          <a:prstGeom prst="rect">
            <a:avLst/>
          </a:prstGeom>
          <a:noFill/>
          <a:ln cap="flat" cmpd="sng" w="28575">
            <a:solidFill>
              <a:srgbClr val="D9D9D9"/>
            </a:solidFill>
            <a:prstDash val="solid"/>
            <a:miter lim="8000"/>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8" name="Shape 8"/>
          <p:cNvSpPr txBox="1"/>
          <p:nvPr>
            <p:ph type="title"/>
          </p:nvPr>
        </p:nvSpPr>
        <p:spPr>
          <a:xfrm>
            <a:off x="457200" y="338306"/>
            <a:ext cx="8229600" cy="762600"/>
          </a:xfrm>
          <a:prstGeom prst="rect">
            <a:avLst/>
          </a:prstGeom>
          <a:noFill/>
          <a:ln>
            <a:noFill/>
          </a:ln>
        </p:spPr>
        <p:txBody>
          <a:bodyPr anchorCtr="0" anchor="ctr" bIns="91425" lIns="91425" rIns="91425" wrap="square" tIns="91425"/>
          <a:lstStyle>
            <a:lvl1pPr lvl="0" algn="ctr">
              <a:spcBef>
                <a:spcPts val="0"/>
              </a:spcBef>
              <a:buClr>
                <a:schemeClr val="dk1"/>
              </a:buClr>
              <a:buSzPct val="100000"/>
              <a:buFont typeface="Playfair Display"/>
              <a:buNone/>
              <a:defRPr sz="1600">
                <a:solidFill>
                  <a:schemeClr val="dk1"/>
                </a:solidFill>
                <a:latin typeface="Playfair Display"/>
                <a:ea typeface="Playfair Display"/>
                <a:cs typeface="Playfair Display"/>
                <a:sym typeface="Playfair Display"/>
              </a:defRPr>
            </a:lvl1pPr>
            <a:lvl2pPr lvl="1" algn="ctr">
              <a:spcBef>
                <a:spcPts val="0"/>
              </a:spcBef>
              <a:buClr>
                <a:schemeClr val="dk1"/>
              </a:buClr>
              <a:buSzPct val="100000"/>
              <a:buFont typeface="Playfair Display"/>
              <a:buNone/>
              <a:defRPr sz="1600">
                <a:solidFill>
                  <a:schemeClr val="dk1"/>
                </a:solidFill>
                <a:latin typeface="Playfair Display"/>
                <a:ea typeface="Playfair Display"/>
                <a:cs typeface="Playfair Display"/>
                <a:sym typeface="Playfair Display"/>
              </a:defRPr>
            </a:lvl2pPr>
            <a:lvl3pPr lvl="2" algn="ctr">
              <a:spcBef>
                <a:spcPts val="0"/>
              </a:spcBef>
              <a:buClr>
                <a:schemeClr val="dk1"/>
              </a:buClr>
              <a:buSzPct val="100000"/>
              <a:buFont typeface="Playfair Display"/>
              <a:buNone/>
              <a:defRPr sz="1600">
                <a:solidFill>
                  <a:schemeClr val="dk1"/>
                </a:solidFill>
                <a:latin typeface="Playfair Display"/>
                <a:ea typeface="Playfair Display"/>
                <a:cs typeface="Playfair Display"/>
                <a:sym typeface="Playfair Display"/>
              </a:defRPr>
            </a:lvl3pPr>
            <a:lvl4pPr lvl="3" algn="ctr">
              <a:spcBef>
                <a:spcPts val="0"/>
              </a:spcBef>
              <a:buClr>
                <a:schemeClr val="dk1"/>
              </a:buClr>
              <a:buSzPct val="100000"/>
              <a:buFont typeface="Playfair Display"/>
              <a:buNone/>
              <a:defRPr sz="1600">
                <a:solidFill>
                  <a:schemeClr val="dk1"/>
                </a:solidFill>
                <a:latin typeface="Playfair Display"/>
                <a:ea typeface="Playfair Display"/>
                <a:cs typeface="Playfair Display"/>
                <a:sym typeface="Playfair Display"/>
              </a:defRPr>
            </a:lvl4pPr>
            <a:lvl5pPr lvl="4" algn="ctr">
              <a:spcBef>
                <a:spcPts val="0"/>
              </a:spcBef>
              <a:buClr>
                <a:schemeClr val="dk1"/>
              </a:buClr>
              <a:buSzPct val="100000"/>
              <a:buFont typeface="Playfair Display"/>
              <a:buNone/>
              <a:defRPr sz="1600">
                <a:solidFill>
                  <a:schemeClr val="dk1"/>
                </a:solidFill>
                <a:latin typeface="Playfair Display"/>
                <a:ea typeface="Playfair Display"/>
                <a:cs typeface="Playfair Display"/>
                <a:sym typeface="Playfair Display"/>
              </a:defRPr>
            </a:lvl5pPr>
            <a:lvl6pPr lvl="5" algn="ctr">
              <a:spcBef>
                <a:spcPts val="0"/>
              </a:spcBef>
              <a:buClr>
                <a:schemeClr val="dk1"/>
              </a:buClr>
              <a:buSzPct val="100000"/>
              <a:buFont typeface="Playfair Display"/>
              <a:buNone/>
              <a:defRPr sz="1600">
                <a:solidFill>
                  <a:schemeClr val="dk1"/>
                </a:solidFill>
                <a:latin typeface="Playfair Display"/>
                <a:ea typeface="Playfair Display"/>
                <a:cs typeface="Playfair Display"/>
                <a:sym typeface="Playfair Display"/>
              </a:defRPr>
            </a:lvl6pPr>
            <a:lvl7pPr lvl="6" algn="ctr">
              <a:spcBef>
                <a:spcPts val="0"/>
              </a:spcBef>
              <a:buClr>
                <a:schemeClr val="dk1"/>
              </a:buClr>
              <a:buSzPct val="100000"/>
              <a:buFont typeface="Playfair Display"/>
              <a:buNone/>
              <a:defRPr sz="1600">
                <a:solidFill>
                  <a:schemeClr val="dk1"/>
                </a:solidFill>
                <a:latin typeface="Playfair Display"/>
                <a:ea typeface="Playfair Display"/>
                <a:cs typeface="Playfair Display"/>
                <a:sym typeface="Playfair Display"/>
              </a:defRPr>
            </a:lvl7pPr>
            <a:lvl8pPr lvl="7" algn="ctr">
              <a:spcBef>
                <a:spcPts val="0"/>
              </a:spcBef>
              <a:buClr>
                <a:schemeClr val="dk1"/>
              </a:buClr>
              <a:buSzPct val="100000"/>
              <a:buFont typeface="Playfair Display"/>
              <a:buNone/>
              <a:defRPr sz="1600">
                <a:solidFill>
                  <a:schemeClr val="dk1"/>
                </a:solidFill>
                <a:latin typeface="Playfair Display"/>
                <a:ea typeface="Playfair Display"/>
                <a:cs typeface="Playfair Display"/>
                <a:sym typeface="Playfair Display"/>
              </a:defRPr>
            </a:lvl8pPr>
            <a:lvl9pPr lvl="8" algn="ctr">
              <a:spcBef>
                <a:spcPts val="0"/>
              </a:spcBef>
              <a:buClr>
                <a:schemeClr val="dk1"/>
              </a:buClr>
              <a:buSzPct val="100000"/>
              <a:buFont typeface="Playfair Display"/>
              <a:buNone/>
              <a:defRPr sz="1600">
                <a:solidFill>
                  <a:schemeClr val="dk1"/>
                </a:solidFill>
                <a:latin typeface="Playfair Display"/>
                <a:ea typeface="Playfair Display"/>
                <a:cs typeface="Playfair Display"/>
                <a:sym typeface="Playfair Display"/>
              </a:defRPr>
            </a:lvl9pPr>
          </a:lstStyle>
          <a:p/>
        </p:txBody>
      </p:sp>
      <p:sp>
        <p:nvSpPr>
          <p:cNvPr id="9" name="Shape 9"/>
          <p:cNvSpPr txBox="1"/>
          <p:nvPr>
            <p:ph idx="1" type="body"/>
          </p:nvPr>
        </p:nvSpPr>
        <p:spPr>
          <a:xfrm>
            <a:off x="1251600" y="1272975"/>
            <a:ext cx="6640800" cy="3067500"/>
          </a:xfrm>
          <a:prstGeom prst="rect">
            <a:avLst/>
          </a:prstGeom>
          <a:noFill/>
          <a:ln>
            <a:noFill/>
          </a:ln>
        </p:spPr>
        <p:txBody>
          <a:bodyPr anchorCtr="0" anchor="t" bIns="91425" lIns="91425" rIns="91425" wrap="square" tIns="91425"/>
          <a:lstStyle>
            <a:lvl1pPr lvl="0">
              <a:spcBef>
                <a:spcPts val="600"/>
              </a:spcBef>
              <a:buClr>
                <a:schemeClr val="dk1"/>
              </a:buClr>
              <a:buSzPct val="100000"/>
              <a:buFont typeface="PT Serif"/>
              <a:buChar char="▣"/>
              <a:defRPr sz="2000">
                <a:solidFill>
                  <a:schemeClr val="dk1"/>
                </a:solidFill>
                <a:latin typeface="PT Serif"/>
                <a:ea typeface="PT Serif"/>
                <a:cs typeface="PT Serif"/>
                <a:sym typeface="PT Serif"/>
              </a:defRPr>
            </a:lvl1pPr>
            <a:lvl2pPr lvl="1">
              <a:spcBef>
                <a:spcPts val="480"/>
              </a:spcBef>
              <a:buClr>
                <a:schemeClr val="dk1"/>
              </a:buClr>
              <a:buSzPct val="100000"/>
              <a:buFont typeface="PT Serif"/>
              <a:buChar char="○"/>
              <a:defRPr sz="2000">
                <a:solidFill>
                  <a:schemeClr val="dk1"/>
                </a:solidFill>
                <a:latin typeface="PT Serif"/>
                <a:ea typeface="PT Serif"/>
                <a:cs typeface="PT Serif"/>
                <a:sym typeface="PT Serif"/>
              </a:defRPr>
            </a:lvl2pPr>
            <a:lvl3pPr lvl="2">
              <a:spcBef>
                <a:spcPts val="480"/>
              </a:spcBef>
              <a:buClr>
                <a:schemeClr val="dk1"/>
              </a:buClr>
              <a:buSzPct val="100000"/>
              <a:buFont typeface="PT Serif"/>
              <a:buChar char="■"/>
              <a:defRPr sz="2000">
                <a:solidFill>
                  <a:schemeClr val="dk1"/>
                </a:solidFill>
                <a:latin typeface="PT Serif"/>
                <a:ea typeface="PT Serif"/>
                <a:cs typeface="PT Serif"/>
                <a:sym typeface="PT Serif"/>
              </a:defRPr>
            </a:lvl3pPr>
            <a:lvl4pPr lvl="3">
              <a:spcBef>
                <a:spcPts val="360"/>
              </a:spcBef>
              <a:buClr>
                <a:schemeClr val="dk1"/>
              </a:buClr>
              <a:buSzPct val="100000"/>
              <a:buFont typeface="PT Serif"/>
              <a:buChar char="●"/>
              <a:defRPr sz="2000">
                <a:solidFill>
                  <a:schemeClr val="dk1"/>
                </a:solidFill>
                <a:latin typeface="PT Serif"/>
                <a:ea typeface="PT Serif"/>
                <a:cs typeface="PT Serif"/>
                <a:sym typeface="PT Serif"/>
              </a:defRPr>
            </a:lvl4pPr>
            <a:lvl5pPr lvl="4">
              <a:spcBef>
                <a:spcPts val="360"/>
              </a:spcBef>
              <a:buClr>
                <a:schemeClr val="dk1"/>
              </a:buClr>
              <a:buSzPct val="100000"/>
              <a:buFont typeface="PT Serif"/>
              <a:buChar char="○"/>
              <a:defRPr sz="2000">
                <a:solidFill>
                  <a:schemeClr val="dk1"/>
                </a:solidFill>
                <a:latin typeface="PT Serif"/>
                <a:ea typeface="PT Serif"/>
                <a:cs typeface="PT Serif"/>
                <a:sym typeface="PT Serif"/>
              </a:defRPr>
            </a:lvl5pPr>
            <a:lvl6pPr lvl="5">
              <a:spcBef>
                <a:spcPts val="360"/>
              </a:spcBef>
              <a:buClr>
                <a:schemeClr val="dk1"/>
              </a:buClr>
              <a:buSzPct val="100000"/>
              <a:buFont typeface="PT Serif"/>
              <a:buChar char="■"/>
              <a:defRPr sz="2000">
                <a:solidFill>
                  <a:schemeClr val="dk1"/>
                </a:solidFill>
                <a:latin typeface="PT Serif"/>
                <a:ea typeface="PT Serif"/>
                <a:cs typeface="PT Serif"/>
                <a:sym typeface="PT Serif"/>
              </a:defRPr>
            </a:lvl6pPr>
            <a:lvl7pPr lvl="6">
              <a:spcBef>
                <a:spcPts val="360"/>
              </a:spcBef>
              <a:buClr>
                <a:schemeClr val="dk1"/>
              </a:buClr>
              <a:buSzPct val="100000"/>
              <a:buFont typeface="PT Serif"/>
              <a:buChar char="●"/>
              <a:defRPr sz="2000">
                <a:solidFill>
                  <a:schemeClr val="dk1"/>
                </a:solidFill>
                <a:latin typeface="PT Serif"/>
                <a:ea typeface="PT Serif"/>
                <a:cs typeface="PT Serif"/>
                <a:sym typeface="PT Serif"/>
              </a:defRPr>
            </a:lvl7pPr>
            <a:lvl8pPr lvl="7">
              <a:spcBef>
                <a:spcPts val="360"/>
              </a:spcBef>
              <a:buClr>
                <a:schemeClr val="dk1"/>
              </a:buClr>
              <a:buSzPct val="100000"/>
              <a:buFont typeface="PT Serif"/>
              <a:buChar char="○"/>
              <a:defRPr sz="2000">
                <a:solidFill>
                  <a:schemeClr val="dk1"/>
                </a:solidFill>
                <a:latin typeface="PT Serif"/>
                <a:ea typeface="PT Serif"/>
                <a:cs typeface="PT Serif"/>
                <a:sym typeface="PT Serif"/>
              </a:defRPr>
            </a:lvl8pPr>
            <a:lvl9pPr lvl="8">
              <a:spcBef>
                <a:spcPts val="360"/>
              </a:spcBef>
              <a:buClr>
                <a:schemeClr val="dk1"/>
              </a:buClr>
              <a:buSzPct val="100000"/>
              <a:buFont typeface="PT Serif"/>
              <a:buChar char="■"/>
              <a:defRPr sz="2000">
                <a:solidFill>
                  <a:schemeClr val="dk1"/>
                </a:solidFill>
                <a:latin typeface="PT Serif"/>
                <a:ea typeface="PT Serif"/>
                <a:cs typeface="PT Serif"/>
                <a:sym typeface="PT Serif"/>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image" Target="../media/image31.jpg"/><Relationship Id="rId10" Type="http://schemas.openxmlformats.org/officeDocument/2006/relationships/image" Target="../media/image53.png"/><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2.jpg"/><Relationship Id="rId4" Type="http://schemas.openxmlformats.org/officeDocument/2006/relationships/image" Target="../media/image28.png"/><Relationship Id="rId9" Type="http://schemas.openxmlformats.org/officeDocument/2006/relationships/image" Target="../media/image29.jpg"/><Relationship Id="rId5" Type="http://schemas.openxmlformats.org/officeDocument/2006/relationships/image" Target="../media/image23.jpg"/><Relationship Id="rId6" Type="http://schemas.openxmlformats.org/officeDocument/2006/relationships/image" Target="../media/image25.png"/><Relationship Id="rId7" Type="http://schemas.openxmlformats.org/officeDocument/2006/relationships/image" Target="../media/image27.jpg"/><Relationship Id="rId8"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6.gif"/><Relationship Id="rId4" Type="http://schemas.openxmlformats.org/officeDocument/2006/relationships/image" Target="../media/image32.jpg"/><Relationship Id="rId5" Type="http://schemas.openxmlformats.org/officeDocument/2006/relationships/image" Target="../media/image34.jpg"/><Relationship Id="rId6" Type="http://schemas.openxmlformats.org/officeDocument/2006/relationships/image" Target="../media/image33.png"/><Relationship Id="rId7"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42.jp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1.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6.png"/><Relationship Id="rId4" Type="http://schemas.openxmlformats.org/officeDocument/2006/relationships/image" Target="../media/image37.jpg"/><Relationship Id="rId5" Type="http://schemas.openxmlformats.org/officeDocument/2006/relationships/image" Target="../media/image11.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8.png"/><Relationship Id="rId4" Type="http://schemas.openxmlformats.org/officeDocument/2006/relationships/image" Target="../media/image41.jpg"/><Relationship Id="rId5" Type="http://schemas.openxmlformats.org/officeDocument/2006/relationships/image" Target="../media/image40.jpg"/><Relationship Id="rId6" Type="http://schemas.openxmlformats.org/officeDocument/2006/relationships/image" Target="../media/image11.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43.png"/><Relationship Id="rId4" Type="http://schemas.openxmlformats.org/officeDocument/2006/relationships/image" Target="../media/image46.jpg"/><Relationship Id="rId5" Type="http://schemas.openxmlformats.org/officeDocument/2006/relationships/image" Target="../media/image11.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44.jpg"/><Relationship Id="rId4" Type="http://schemas.openxmlformats.org/officeDocument/2006/relationships/image" Target="../media/image11.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45.jpg"/><Relationship Id="rId9" Type="http://schemas.openxmlformats.org/officeDocument/2006/relationships/image" Target="../media/image61.png"/><Relationship Id="rId5" Type="http://schemas.openxmlformats.org/officeDocument/2006/relationships/image" Target="../media/image48.jpg"/><Relationship Id="rId6" Type="http://schemas.openxmlformats.org/officeDocument/2006/relationships/image" Target="../media/image51.jpg"/><Relationship Id="rId7" Type="http://schemas.openxmlformats.org/officeDocument/2006/relationships/image" Target="../media/image65.png"/><Relationship Id="rId8" Type="http://schemas.openxmlformats.org/officeDocument/2006/relationships/image" Target="../media/image4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5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54.jpg"/><Relationship Id="rId4" Type="http://schemas.openxmlformats.org/officeDocument/2006/relationships/image" Target="../media/image5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6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5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5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64.jpg"/><Relationship Id="rId4" Type="http://schemas.openxmlformats.org/officeDocument/2006/relationships/image" Target="../media/image7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68.jpg"/><Relationship Id="rId4" Type="http://schemas.openxmlformats.org/officeDocument/2006/relationships/image" Target="../media/image6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39.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6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63.jpg"/><Relationship Id="rId4" Type="http://schemas.openxmlformats.org/officeDocument/2006/relationships/image" Target="../media/image7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7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7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71.jpg"/><Relationship Id="rId4" Type="http://schemas.openxmlformats.org/officeDocument/2006/relationships/image" Target="../media/image67.jpg"/><Relationship Id="rId5" Type="http://schemas.openxmlformats.org/officeDocument/2006/relationships/image" Target="../media/image69.jpg"/><Relationship Id="rId6" Type="http://schemas.openxmlformats.org/officeDocument/2006/relationships/image" Target="../media/image7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81.png"/><Relationship Id="rId4" Type="http://schemas.openxmlformats.org/officeDocument/2006/relationships/image" Target="../media/image78.png"/><Relationship Id="rId5" Type="http://schemas.openxmlformats.org/officeDocument/2006/relationships/image" Target="../media/image80.png"/><Relationship Id="rId6" Type="http://schemas.openxmlformats.org/officeDocument/2006/relationships/image" Target="../media/image7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hyperlink" Target="http://www.youtube.com/watch?v=4DgFGkkK8hs" TargetMode="External"/><Relationship Id="rId4" Type="http://schemas.openxmlformats.org/officeDocument/2006/relationships/image" Target="../media/image74.jpg"/><Relationship Id="rId5" Type="http://schemas.openxmlformats.org/officeDocument/2006/relationships/hyperlink" Target="http://www.youtube.com/watch?v=inQ-fotXo6U" TargetMode="External"/><Relationship Id="rId6" Type="http://schemas.openxmlformats.org/officeDocument/2006/relationships/image" Target="../media/image77.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7.jpg"/><Relationship Id="rId4" Type="http://schemas.openxmlformats.org/officeDocument/2006/relationships/image" Target="../media/image6.png"/><Relationship Id="rId9" Type="http://schemas.openxmlformats.org/officeDocument/2006/relationships/image" Target="../media/image8.png"/><Relationship Id="rId5" Type="http://schemas.openxmlformats.org/officeDocument/2006/relationships/image" Target="../media/image4.jpg"/><Relationship Id="rId6" Type="http://schemas.openxmlformats.org/officeDocument/2006/relationships/image" Target="../media/image5.jpg"/><Relationship Id="rId7" Type="http://schemas.openxmlformats.org/officeDocument/2006/relationships/image" Target="../media/image50.png"/><Relationship Id="rId8"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9.png"/><Relationship Id="rId5" Type="http://schemas.openxmlformats.org/officeDocument/2006/relationships/image" Target="../media/image13.png"/><Relationship Id="rId6" Type="http://schemas.openxmlformats.org/officeDocument/2006/relationships/image" Target="../media/image12.jpg"/><Relationship Id="rId7" Type="http://schemas.openxmlformats.org/officeDocument/2006/relationships/image" Target="../media/image11.gif"/><Relationship Id="rId8" Type="http://schemas.openxmlformats.org/officeDocument/2006/relationships/image" Target="../media/image16.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7.jpg"/><Relationship Id="rId9" Type="http://schemas.openxmlformats.org/officeDocument/2006/relationships/image" Target="../media/image49.png"/><Relationship Id="rId5" Type="http://schemas.openxmlformats.org/officeDocument/2006/relationships/image" Target="../media/image14.jpg"/><Relationship Id="rId6" Type="http://schemas.openxmlformats.org/officeDocument/2006/relationships/image" Target="../media/image24.jpg"/><Relationship Id="rId7" Type="http://schemas.openxmlformats.org/officeDocument/2006/relationships/image" Target="../media/image15.png"/><Relationship Id="rId8" Type="http://schemas.openxmlformats.org/officeDocument/2006/relationships/image" Target="../media/image5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8.jpg"/><Relationship Id="rId9" Type="http://schemas.openxmlformats.org/officeDocument/2006/relationships/image" Target="../media/image56.png"/><Relationship Id="rId5" Type="http://schemas.openxmlformats.org/officeDocument/2006/relationships/image" Target="../media/image21.jpg"/><Relationship Id="rId6" Type="http://schemas.openxmlformats.org/officeDocument/2006/relationships/image" Target="../media/image22.jpg"/><Relationship Id="rId7" Type="http://schemas.openxmlformats.org/officeDocument/2006/relationships/image" Target="../media/image19.png"/><Relationship Id="rId8"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 name="Shape 47"/>
        <p:cNvGrpSpPr/>
        <p:nvPr/>
      </p:nvGrpSpPr>
      <p:grpSpPr>
        <a:xfrm>
          <a:off x="0" y="0"/>
          <a:ext cx="0" cy="0"/>
          <a:chOff x="0" y="0"/>
          <a:chExt cx="0" cy="0"/>
        </a:xfrm>
      </p:grpSpPr>
      <p:sp>
        <p:nvSpPr>
          <p:cNvPr id="48" name="Shape 48"/>
          <p:cNvSpPr txBox="1"/>
          <p:nvPr>
            <p:ph type="ctrTitle"/>
          </p:nvPr>
        </p:nvSpPr>
        <p:spPr>
          <a:xfrm>
            <a:off x="1768800" y="1610813"/>
            <a:ext cx="5606400" cy="1159800"/>
          </a:xfrm>
          <a:prstGeom prst="rect">
            <a:avLst/>
          </a:prstGeom>
        </p:spPr>
        <p:txBody>
          <a:bodyPr anchorCtr="0" anchor="ctr" bIns="91425" lIns="91425" rIns="91425" wrap="square" tIns="91425">
            <a:noAutofit/>
          </a:bodyPr>
          <a:lstStyle/>
          <a:p>
            <a:pPr lvl="0" rtl="0">
              <a:spcBef>
                <a:spcPts val="0"/>
              </a:spcBef>
              <a:buNone/>
            </a:pPr>
            <a:r>
              <a:rPr lang="en" sz="3600">
                <a:latin typeface="PT Serif"/>
                <a:ea typeface="PT Serif"/>
                <a:cs typeface="PT Serif"/>
                <a:sym typeface="PT Serif"/>
              </a:rPr>
              <a:t>Market Analysis</a:t>
            </a:r>
          </a:p>
          <a:p>
            <a:pPr lvl="0">
              <a:spcBef>
                <a:spcPts val="0"/>
              </a:spcBef>
              <a:buNone/>
            </a:pPr>
            <a:r>
              <a:rPr lang="en" sz="6000">
                <a:latin typeface="PT Serif"/>
                <a:ea typeface="PT Serif"/>
                <a:cs typeface="PT Serif"/>
                <a:sym typeface="PT Serif"/>
              </a:rPr>
              <a:t>Luxury Cars</a:t>
            </a:r>
          </a:p>
        </p:txBody>
      </p:sp>
      <p:sp>
        <p:nvSpPr>
          <p:cNvPr id="49" name="Shape 49"/>
          <p:cNvSpPr txBox="1"/>
          <p:nvPr/>
        </p:nvSpPr>
        <p:spPr>
          <a:xfrm>
            <a:off x="1574850" y="3751300"/>
            <a:ext cx="5994300" cy="593100"/>
          </a:xfrm>
          <a:prstGeom prst="rect">
            <a:avLst/>
          </a:prstGeom>
          <a:noFill/>
          <a:ln>
            <a:noFill/>
          </a:ln>
        </p:spPr>
        <p:txBody>
          <a:bodyPr anchorCtr="0" anchor="t" bIns="91425" lIns="91425" rIns="91425" wrap="square" tIns="91425">
            <a:noAutofit/>
          </a:bodyPr>
          <a:lstStyle/>
          <a:p>
            <a:pPr lvl="0" algn="ctr">
              <a:spcBef>
                <a:spcPts val="0"/>
              </a:spcBef>
              <a:buClr>
                <a:schemeClr val="dk1"/>
              </a:buClr>
              <a:buSzPct val="91666"/>
              <a:buFont typeface="Arial"/>
              <a:buNone/>
            </a:pPr>
            <a:r>
              <a:rPr lang="en" sz="1200">
                <a:solidFill>
                  <a:srgbClr val="FFFFFF"/>
                </a:solidFill>
                <a:latin typeface="PT Serif"/>
                <a:ea typeface="PT Serif"/>
                <a:cs typeface="PT Serif"/>
                <a:sym typeface="PT Serif"/>
              </a:rPr>
              <a:t>Taylor Whiteman, Tia Gallinaro, Simon Ko, Xinyi Wu, Brendan Sullivan</a:t>
            </a:r>
          </a:p>
          <a:p>
            <a:pPr lvl="0" algn="ctr">
              <a:spcBef>
                <a:spcPts val="0"/>
              </a:spcBef>
              <a:buNone/>
            </a:pPr>
            <a:r>
              <a:t/>
            </a:r>
            <a:endParaRPr sz="1200">
              <a:solidFill>
                <a:srgbClr val="FFFFFF"/>
              </a:solidFill>
              <a:latin typeface="PT Serif"/>
              <a:ea typeface="PT Serif"/>
              <a:cs typeface="PT Serif"/>
              <a:sym typeface="PT Serif"/>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Shape 160"/>
          <p:cNvSpPr txBox="1"/>
          <p:nvPr>
            <p:ph type="title"/>
          </p:nvPr>
        </p:nvSpPr>
        <p:spPr>
          <a:xfrm>
            <a:off x="457200" y="185906"/>
            <a:ext cx="8229600" cy="762600"/>
          </a:xfrm>
          <a:prstGeom prst="rect">
            <a:avLst/>
          </a:prstGeom>
        </p:spPr>
        <p:txBody>
          <a:bodyPr anchorCtr="0" anchor="ctr" bIns="91425" lIns="91425" rIns="91425" wrap="square" tIns="91425">
            <a:noAutofit/>
          </a:bodyPr>
          <a:lstStyle/>
          <a:p>
            <a:pPr lvl="0" rtl="0">
              <a:spcBef>
                <a:spcPts val="0"/>
              </a:spcBef>
              <a:buNone/>
            </a:pPr>
            <a:r>
              <a:rPr b="1" lang="en" sz="2200"/>
              <a:t>Italian</a:t>
            </a:r>
            <a:r>
              <a:rPr b="1" lang="en" sz="2200"/>
              <a:t> Car Manufacturers</a:t>
            </a:r>
          </a:p>
        </p:txBody>
      </p:sp>
      <p:sp>
        <p:nvSpPr>
          <p:cNvPr id="161" name="Shape 161"/>
          <p:cNvSpPr txBox="1"/>
          <p:nvPr>
            <p:ph idx="1" type="body"/>
          </p:nvPr>
        </p:nvSpPr>
        <p:spPr>
          <a:xfrm>
            <a:off x="373900" y="1047750"/>
            <a:ext cx="2033400" cy="3174900"/>
          </a:xfrm>
          <a:prstGeom prst="rect">
            <a:avLst/>
          </a:prstGeom>
        </p:spPr>
        <p:txBody>
          <a:bodyPr anchorCtr="0" anchor="t" bIns="91425" lIns="91425" rIns="91425" wrap="square" tIns="91425">
            <a:noAutofit/>
          </a:bodyPr>
          <a:lstStyle/>
          <a:p>
            <a:pPr lvl="0" rtl="0">
              <a:spcBef>
                <a:spcPts val="0"/>
              </a:spcBef>
              <a:buNone/>
            </a:pPr>
            <a:r>
              <a:t/>
            </a:r>
            <a:endParaRPr b="1" sz="1400">
              <a:latin typeface="Playfair Display"/>
              <a:ea typeface="Playfair Display"/>
              <a:cs typeface="Playfair Display"/>
              <a:sym typeface="Playfair Display"/>
            </a:endParaRPr>
          </a:p>
          <a:p>
            <a:pPr indent="-311150" lvl="0" marL="457200" rtl="0">
              <a:spcBef>
                <a:spcPts val="0"/>
              </a:spcBef>
              <a:buSzPct val="100000"/>
            </a:pPr>
            <a:r>
              <a:rPr lang="en" sz="1300"/>
              <a:t>Originally known for their strong racing heritage and design capabilities, </a:t>
            </a:r>
          </a:p>
          <a:p>
            <a:pPr indent="-311150" lvl="0" marL="457200" rtl="0">
              <a:spcBef>
                <a:spcPts val="0"/>
              </a:spcBef>
              <a:buSzPct val="100000"/>
            </a:pPr>
            <a:r>
              <a:rPr lang="en" sz="1300"/>
              <a:t>Recently appealing to the mass market with the Ghibli and Levante models</a:t>
            </a:r>
          </a:p>
          <a:p>
            <a:pPr lvl="0" rtl="0">
              <a:spcBef>
                <a:spcPts val="0"/>
              </a:spcBef>
              <a:buNone/>
            </a:pPr>
            <a:r>
              <a:t/>
            </a:r>
            <a:endParaRPr sz="1300"/>
          </a:p>
          <a:p>
            <a:pPr lvl="0" rtl="0">
              <a:spcBef>
                <a:spcPts val="0"/>
              </a:spcBef>
              <a:buNone/>
            </a:pPr>
            <a:r>
              <a:t/>
            </a:r>
            <a:endParaRPr sz="1300"/>
          </a:p>
        </p:txBody>
      </p:sp>
      <p:sp>
        <p:nvSpPr>
          <p:cNvPr id="162" name="Shape 162"/>
          <p:cNvSpPr txBox="1"/>
          <p:nvPr>
            <p:ph idx="2" type="body"/>
          </p:nvPr>
        </p:nvSpPr>
        <p:spPr>
          <a:xfrm>
            <a:off x="2528225" y="1089250"/>
            <a:ext cx="2033400" cy="3174900"/>
          </a:xfrm>
          <a:prstGeom prst="rect">
            <a:avLst/>
          </a:prstGeom>
        </p:spPr>
        <p:txBody>
          <a:bodyPr anchorCtr="0" anchor="t" bIns="91425" lIns="91425" rIns="91425" wrap="square" tIns="91425">
            <a:noAutofit/>
          </a:bodyPr>
          <a:lstStyle/>
          <a:p>
            <a:pPr lvl="0" rtl="0">
              <a:spcBef>
                <a:spcPts val="0"/>
              </a:spcBef>
              <a:buNone/>
            </a:pPr>
            <a:r>
              <a:t/>
            </a:r>
            <a:endParaRPr b="1" sz="1300">
              <a:latin typeface="Playfair Display"/>
              <a:ea typeface="Playfair Display"/>
              <a:cs typeface="Playfair Display"/>
              <a:sym typeface="Playfair Display"/>
            </a:endParaRPr>
          </a:p>
          <a:p>
            <a:pPr indent="-311150" lvl="0" marL="457200" rtl="0">
              <a:spcBef>
                <a:spcPts val="0"/>
              </a:spcBef>
              <a:buSzPct val="100000"/>
            </a:pPr>
            <a:r>
              <a:rPr lang="en" sz="1300"/>
              <a:t>Purchased by Fiat-Chrysler in 2014</a:t>
            </a:r>
          </a:p>
          <a:p>
            <a:pPr indent="-311150" lvl="0" marL="457200" rtl="0">
              <a:spcBef>
                <a:spcPts val="0"/>
              </a:spcBef>
              <a:buSzPct val="100000"/>
            </a:pPr>
            <a:r>
              <a:rPr lang="en" sz="1300"/>
              <a:t>Known for their racing heritage and ability to push the boundaries of speed &amp; aerodynamics</a:t>
            </a:r>
          </a:p>
          <a:p>
            <a:pPr lvl="0" rtl="0">
              <a:spcBef>
                <a:spcPts val="0"/>
              </a:spcBef>
              <a:buNone/>
            </a:pPr>
            <a:r>
              <a:t/>
            </a:r>
            <a:endParaRPr sz="1300"/>
          </a:p>
        </p:txBody>
      </p:sp>
      <p:sp>
        <p:nvSpPr>
          <p:cNvPr id="163" name="Shape 163"/>
          <p:cNvSpPr txBox="1"/>
          <p:nvPr>
            <p:ph idx="3" type="body"/>
          </p:nvPr>
        </p:nvSpPr>
        <p:spPr>
          <a:xfrm>
            <a:off x="4637825" y="1064875"/>
            <a:ext cx="2154300" cy="3174900"/>
          </a:xfrm>
          <a:prstGeom prst="rect">
            <a:avLst/>
          </a:prstGeom>
        </p:spPr>
        <p:txBody>
          <a:bodyPr anchorCtr="0" anchor="t" bIns="91425" lIns="91425" rIns="91425" wrap="square" tIns="91425">
            <a:noAutofit/>
          </a:bodyPr>
          <a:lstStyle/>
          <a:p>
            <a:pPr lvl="0" rtl="0">
              <a:spcBef>
                <a:spcPts val="0"/>
              </a:spcBef>
              <a:buNone/>
            </a:pPr>
            <a:r>
              <a:t/>
            </a:r>
            <a:endParaRPr b="1" sz="1100">
              <a:latin typeface="Playfair Display"/>
              <a:ea typeface="Playfair Display"/>
              <a:cs typeface="Playfair Display"/>
              <a:sym typeface="Playfair Display"/>
            </a:endParaRPr>
          </a:p>
          <a:p>
            <a:pPr indent="-311150" lvl="0" marL="457200" rtl="0">
              <a:spcBef>
                <a:spcPts val="0"/>
              </a:spcBef>
              <a:buSzPct val="100000"/>
            </a:pPr>
            <a:r>
              <a:rPr lang="en" sz="1300"/>
              <a:t>Ferrari’s most direct competitor</a:t>
            </a:r>
          </a:p>
          <a:p>
            <a:pPr indent="-311150" lvl="0" marL="457200" rtl="0">
              <a:spcBef>
                <a:spcPts val="0"/>
              </a:spcBef>
              <a:buSzPct val="100000"/>
            </a:pPr>
            <a:r>
              <a:rPr lang="en" sz="1300"/>
              <a:t>Owned by Audi, who is owned by Volkswagen</a:t>
            </a:r>
          </a:p>
          <a:p>
            <a:pPr indent="-311150" lvl="0" marL="457200" rtl="0">
              <a:spcBef>
                <a:spcPts val="0"/>
              </a:spcBef>
              <a:buSzPct val="100000"/>
            </a:pPr>
            <a:r>
              <a:rPr lang="en" sz="1300"/>
              <a:t>Like Ferrari, they push the boundaries of what is possible with automotive technology</a:t>
            </a:r>
          </a:p>
        </p:txBody>
      </p:sp>
      <p:pic>
        <p:nvPicPr>
          <p:cNvPr descr="410xf8qcicL._SX300_.jpg" id="164" name="Shape 164"/>
          <p:cNvPicPr preferRelativeResize="0"/>
          <p:nvPr/>
        </p:nvPicPr>
        <p:blipFill>
          <a:blip r:embed="rId3">
            <a:alphaModFix/>
          </a:blip>
          <a:stretch>
            <a:fillRect/>
          </a:stretch>
        </p:blipFill>
        <p:spPr>
          <a:xfrm>
            <a:off x="7774025" y="233325"/>
            <a:ext cx="1089400" cy="544700"/>
          </a:xfrm>
          <a:prstGeom prst="rect">
            <a:avLst/>
          </a:prstGeom>
          <a:noFill/>
          <a:ln>
            <a:noFill/>
          </a:ln>
        </p:spPr>
      </p:pic>
      <p:sp>
        <p:nvSpPr>
          <p:cNvPr id="165" name="Shape 165"/>
          <p:cNvSpPr txBox="1"/>
          <p:nvPr>
            <p:ph idx="3" type="body"/>
          </p:nvPr>
        </p:nvSpPr>
        <p:spPr>
          <a:xfrm>
            <a:off x="6639750" y="988675"/>
            <a:ext cx="2047200" cy="3174900"/>
          </a:xfrm>
          <a:prstGeom prst="rect">
            <a:avLst/>
          </a:prstGeom>
        </p:spPr>
        <p:txBody>
          <a:bodyPr anchorCtr="0" anchor="t" bIns="91425" lIns="91425" rIns="91425" wrap="square" tIns="91425">
            <a:noAutofit/>
          </a:bodyPr>
          <a:lstStyle/>
          <a:p>
            <a:pPr lvl="0" rtl="0">
              <a:spcBef>
                <a:spcPts val="0"/>
              </a:spcBef>
              <a:buNone/>
            </a:pPr>
            <a:r>
              <a:t/>
            </a:r>
            <a:endParaRPr sz="1300"/>
          </a:p>
          <a:p>
            <a:pPr indent="-311150" lvl="0" marL="457200">
              <a:spcBef>
                <a:spcPts val="0"/>
              </a:spcBef>
              <a:buSzPct val="100000"/>
            </a:pPr>
            <a:r>
              <a:rPr lang="en" sz="1300"/>
              <a:t>Small Italian auto-manufacturer known for high-performance vehicles that unofficially have faster lap times than Lamborghini, Ferrari, Bugatti, and Aston Martin</a:t>
            </a:r>
          </a:p>
          <a:p>
            <a:pPr lvl="0" rtl="0">
              <a:spcBef>
                <a:spcPts val="0"/>
              </a:spcBef>
              <a:buNone/>
            </a:pPr>
            <a:r>
              <a:t/>
            </a:r>
            <a:endParaRPr b="1" sz="1300">
              <a:latin typeface="Playfair Display"/>
              <a:ea typeface="Playfair Display"/>
              <a:cs typeface="Playfair Display"/>
              <a:sym typeface="Playfair Display"/>
            </a:endParaRPr>
          </a:p>
        </p:txBody>
      </p:sp>
      <p:pic>
        <p:nvPicPr>
          <p:cNvPr id="166" name="Shape 166"/>
          <p:cNvPicPr preferRelativeResize="0"/>
          <p:nvPr/>
        </p:nvPicPr>
        <p:blipFill>
          <a:blip r:embed="rId4">
            <a:alphaModFix/>
          </a:blip>
          <a:stretch>
            <a:fillRect/>
          </a:stretch>
        </p:blipFill>
        <p:spPr>
          <a:xfrm>
            <a:off x="1160638" y="948500"/>
            <a:ext cx="819077" cy="460725"/>
          </a:xfrm>
          <a:prstGeom prst="rect">
            <a:avLst/>
          </a:prstGeom>
          <a:noFill/>
          <a:ln>
            <a:noFill/>
          </a:ln>
        </p:spPr>
      </p:pic>
      <p:pic>
        <p:nvPicPr>
          <p:cNvPr descr="Ghibli-SQ4.jpg" id="167" name="Shape 167"/>
          <p:cNvPicPr preferRelativeResize="0"/>
          <p:nvPr/>
        </p:nvPicPr>
        <p:blipFill>
          <a:blip r:embed="rId5">
            <a:alphaModFix/>
          </a:blip>
          <a:stretch>
            <a:fillRect/>
          </a:stretch>
        </p:blipFill>
        <p:spPr>
          <a:xfrm>
            <a:off x="656863" y="3606473"/>
            <a:ext cx="1795150" cy="897563"/>
          </a:xfrm>
          <a:prstGeom prst="rect">
            <a:avLst/>
          </a:prstGeom>
          <a:noFill/>
          <a:ln>
            <a:noFill/>
          </a:ln>
        </p:spPr>
      </p:pic>
      <p:pic>
        <p:nvPicPr>
          <p:cNvPr id="168" name="Shape 168"/>
          <p:cNvPicPr preferRelativeResize="0"/>
          <p:nvPr/>
        </p:nvPicPr>
        <p:blipFill>
          <a:blip r:embed="rId6">
            <a:alphaModFix/>
          </a:blip>
          <a:stretch>
            <a:fillRect/>
          </a:stretch>
        </p:blipFill>
        <p:spPr>
          <a:xfrm>
            <a:off x="3064800" y="906513"/>
            <a:ext cx="1089400" cy="544700"/>
          </a:xfrm>
          <a:prstGeom prst="rect">
            <a:avLst/>
          </a:prstGeom>
          <a:noFill/>
          <a:ln>
            <a:noFill/>
          </a:ln>
        </p:spPr>
      </p:pic>
      <p:pic>
        <p:nvPicPr>
          <p:cNvPr descr="280px-Jay_Kay_LaFerrari_at_Goodwood_2014_009.jpg" id="169" name="Shape 169"/>
          <p:cNvPicPr preferRelativeResize="0"/>
          <p:nvPr/>
        </p:nvPicPr>
        <p:blipFill>
          <a:blip r:embed="rId7">
            <a:alphaModFix/>
          </a:blip>
          <a:stretch>
            <a:fillRect/>
          </a:stretch>
        </p:blipFill>
        <p:spPr>
          <a:xfrm>
            <a:off x="2817275" y="3673962"/>
            <a:ext cx="1668162" cy="762600"/>
          </a:xfrm>
          <a:prstGeom prst="rect">
            <a:avLst/>
          </a:prstGeom>
          <a:noFill/>
          <a:ln>
            <a:noFill/>
          </a:ln>
        </p:spPr>
      </p:pic>
      <p:pic>
        <p:nvPicPr>
          <p:cNvPr id="170" name="Shape 170"/>
          <p:cNvPicPr preferRelativeResize="0"/>
          <p:nvPr/>
        </p:nvPicPr>
        <p:blipFill>
          <a:blip r:embed="rId8">
            <a:alphaModFix/>
          </a:blip>
          <a:stretch>
            <a:fillRect/>
          </a:stretch>
        </p:blipFill>
        <p:spPr>
          <a:xfrm>
            <a:off x="5549825" y="889406"/>
            <a:ext cx="506950" cy="578931"/>
          </a:xfrm>
          <a:prstGeom prst="rect">
            <a:avLst/>
          </a:prstGeom>
          <a:noFill/>
          <a:ln>
            <a:noFill/>
          </a:ln>
        </p:spPr>
      </p:pic>
      <p:pic>
        <p:nvPicPr>
          <p:cNvPr descr="280px-Lamborghini_Aventador_2.JPG" id="171" name="Shape 171"/>
          <p:cNvPicPr preferRelativeResize="0"/>
          <p:nvPr/>
        </p:nvPicPr>
        <p:blipFill>
          <a:blip r:embed="rId9">
            <a:alphaModFix/>
          </a:blip>
          <a:stretch>
            <a:fillRect/>
          </a:stretch>
        </p:blipFill>
        <p:spPr>
          <a:xfrm>
            <a:off x="5094300" y="3530275"/>
            <a:ext cx="1326900" cy="886186"/>
          </a:xfrm>
          <a:prstGeom prst="rect">
            <a:avLst/>
          </a:prstGeom>
          <a:noFill/>
          <a:ln>
            <a:noFill/>
          </a:ln>
        </p:spPr>
      </p:pic>
      <p:pic>
        <p:nvPicPr>
          <p:cNvPr id="172" name="Shape 172"/>
          <p:cNvPicPr preferRelativeResize="0"/>
          <p:nvPr/>
        </p:nvPicPr>
        <p:blipFill>
          <a:blip r:embed="rId10">
            <a:alphaModFix/>
          </a:blip>
          <a:stretch>
            <a:fillRect/>
          </a:stretch>
        </p:blipFill>
        <p:spPr>
          <a:xfrm>
            <a:off x="7168100" y="753537"/>
            <a:ext cx="1241352" cy="698274"/>
          </a:xfrm>
          <a:prstGeom prst="rect">
            <a:avLst/>
          </a:prstGeom>
          <a:noFill/>
          <a:ln>
            <a:noFill/>
          </a:ln>
        </p:spPr>
      </p:pic>
      <p:pic>
        <p:nvPicPr>
          <p:cNvPr descr="01-pagani-huayra-bc-quail.jpg" id="173" name="Shape 173"/>
          <p:cNvPicPr preferRelativeResize="0"/>
          <p:nvPr/>
        </p:nvPicPr>
        <p:blipFill>
          <a:blip r:embed="rId11">
            <a:alphaModFix/>
          </a:blip>
          <a:stretch>
            <a:fillRect/>
          </a:stretch>
        </p:blipFill>
        <p:spPr>
          <a:xfrm>
            <a:off x="7050950" y="3558325"/>
            <a:ext cx="1575380" cy="886175"/>
          </a:xfrm>
          <a:prstGeom prst="rect">
            <a:avLst/>
          </a:prstGeom>
          <a:noFill/>
          <a:ln>
            <a:noFill/>
          </a:ln>
        </p:spPr>
      </p:pic>
      <p:sp>
        <p:nvSpPr>
          <p:cNvPr id="174" name="Shape 174"/>
          <p:cNvSpPr txBox="1"/>
          <p:nvPr/>
        </p:nvSpPr>
        <p:spPr>
          <a:xfrm>
            <a:off x="944200" y="4418600"/>
            <a:ext cx="1176000" cy="276000"/>
          </a:xfrm>
          <a:prstGeom prst="rect">
            <a:avLst/>
          </a:prstGeom>
          <a:noFill/>
          <a:ln>
            <a:noFill/>
          </a:ln>
        </p:spPr>
        <p:txBody>
          <a:bodyPr anchorCtr="0" anchor="t" bIns="91425" lIns="91425" rIns="91425" wrap="square" tIns="91425">
            <a:noAutofit/>
          </a:bodyPr>
          <a:lstStyle/>
          <a:p>
            <a:pPr lvl="0" rtl="0">
              <a:spcBef>
                <a:spcPts val="0"/>
              </a:spcBef>
              <a:buNone/>
            </a:pPr>
            <a:r>
              <a:rPr lang="en" sz="1100">
                <a:latin typeface="Playfair Display"/>
                <a:ea typeface="Playfair Display"/>
                <a:cs typeface="Playfair Display"/>
                <a:sym typeface="Playfair Display"/>
              </a:rPr>
              <a:t>Maserati Ghibli</a:t>
            </a:r>
          </a:p>
        </p:txBody>
      </p:sp>
      <p:sp>
        <p:nvSpPr>
          <p:cNvPr id="175" name="Shape 175"/>
          <p:cNvSpPr txBox="1"/>
          <p:nvPr/>
        </p:nvSpPr>
        <p:spPr>
          <a:xfrm>
            <a:off x="2987150" y="4418600"/>
            <a:ext cx="1326900" cy="276000"/>
          </a:xfrm>
          <a:prstGeom prst="rect">
            <a:avLst/>
          </a:prstGeom>
          <a:noFill/>
          <a:ln>
            <a:noFill/>
          </a:ln>
        </p:spPr>
        <p:txBody>
          <a:bodyPr anchorCtr="0" anchor="t" bIns="91425" lIns="91425" rIns="91425" wrap="square" tIns="91425">
            <a:noAutofit/>
          </a:bodyPr>
          <a:lstStyle/>
          <a:p>
            <a:pPr lvl="0" rtl="0">
              <a:spcBef>
                <a:spcPts val="0"/>
              </a:spcBef>
              <a:buNone/>
            </a:pPr>
            <a:r>
              <a:rPr lang="en" sz="1100">
                <a:latin typeface="Playfair Display"/>
                <a:ea typeface="Playfair Display"/>
                <a:cs typeface="Playfair Display"/>
                <a:sym typeface="Playfair Display"/>
              </a:rPr>
              <a:t>Ferrari LaFerrari</a:t>
            </a:r>
          </a:p>
        </p:txBody>
      </p:sp>
      <p:sp>
        <p:nvSpPr>
          <p:cNvPr id="176" name="Shape 176"/>
          <p:cNvSpPr txBox="1"/>
          <p:nvPr/>
        </p:nvSpPr>
        <p:spPr>
          <a:xfrm>
            <a:off x="4920725" y="4418600"/>
            <a:ext cx="1795200" cy="276000"/>
          </a:xfrm>
          <a:prstGeom prst="rect">
            <a:avLst/>
          </a:prstGeom>
          <a:noFill/>
          <a:ln>
            <a:noFill/>
          </a:ln>
        </p:spPr>
        <p:txBody>
          <a:bodyPr anchorCtr="0" anchor="t" bIns="91425" lIns="91425" rIns="91425" wrap="square" tIns="91425">
            <a:noAutofit/>
          </a:bodyPr>
          <a:lstStyle/>
          <a:p>
            <a:pPr lvl="0" rtl="0">
              <a:spcBef>
                <a:spcPts val="0"/>
              </a:spcBef>
              <a:buNone/>
            </a:pPr>
            <a:r>
              <a:rPr lang="en" sz="1100">
                <a:latin typeface="Playfair Display"/>
                <a:ea typeface="Playfair Display"/>
                <a:cs typeface="Playfair Display"/>
                <a:sym typeface="Playfair Display"/>
              </a:rPr>
              <a:t>Lamborghini Aventador</a:t>
            </a:r>
          </a:p>
        </p:txBody>
      </p:sp>
      <p:sp>
        <p:nvSpPr>
          <p:cNvPr id="177" name="Shape 177"/>
          <p:cNvSpPr txBox="1"/>
          <p:nvPr/>
        </p:nvSpPr>
        <p:spPr>
          <a:xfrm>
            <a:off x="7303625" y="4418600"/>
            <a:ext cx="1176000" cy="276000"/>
          </a:xfrm>
          <a:prstGeom prst="rect">
            <a:avLst/>
          </a:prstGeom>
          <a:noFill/>
          <a:ln>
            <a:noFill/>
          </a:ln>
        </p:spPr>
        <p:txBody>
          <a:bodyPr anchorCtr="0" anchor="t" bIns="91425" lIns="91425" rIns="91425" wrap="square" tIns="91425">
            <a:noAutofit/>
          </a:bodyPr>
          <a:lstStyle/>
          <a:p>
            <a:pPr lvl="0" rtl="0">
              <a:spcBef>
                <a:spcPts val="0"/>
              </a:spcBef>
              <a:buNone/>
            </a:pPr>
            <a:r>
              <a:rPr lang="en" sz="1100">
                <a:latin typeface="Playfair Display"/>
                <a:ea typeface="Playfair Display"/>
                <a:cs typeface="Playfair Display"/>
                <a:sym typeface="Playfair Display"/>
              </a:rPr>
              <a:t>Pagani Huyara</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Shape 182"/>
          <p:cNvSpPr txBox="1"/>
          <p:nvPr>
            <p:ph type="title"/>
          </p:nvPr>
        </p:nvSpPr>
        <p:spPr>
          <a:xfrm>
            <a:off x="457200" y="185906"/>
            <a:ext cx="8229600" cy="762600"/>
          </a:xfrm>
          <a:prstGeom prst="rect">
            <a:avLst/>
          </a:prstGeom>
        </p:spPr>
        <p:txBody>
          <a:bodyPr anchorCtr="0" anchor="ctr" bIns="91425" lIns="91425" rIns="91425" wrap="square" tIns="91425">
            <a:noAutofit/>
          </a:bodyPr>
          <a:lstStyle/>
          <a:p>
            <a:pPr lvl="0" rtl="0">
              <a:spcBef>
                <a:spcPts val="0"/>
              </a:spcBef>
              <a:buNone/>
            </a:pPr>
            <a:r>
              <a:rPr b="1" lang="en" sz="2200"/>
              <a:t>Swedish</a:t>
            </a:r>
            <a:r>
              <a:rPr b="1" lang="en" sz="2200"/>
              <a:t> Car Manufacturers</a:t>
            </a:r>
          </a:p>
        </p:txBody>
      </p:sp>
      <p:sp>
        <p:nvSpPr>
          <p:cNvPr id="183" name="Shape 183"/>
          <p:cNvSpPr txBox="1"/>
          <p:nvPr>
            <p:ph idx="2" type="body"/>
          </p:nvPr>
        </p:nvSpPr>
        <p:spPr>
          <a:xfrm>
            <a:off x="643475" y="1047750"/>
            <a:ext cx="3272700" cy="3174900"/>
          </a:xfrm>
          <a:prstGeom prst="rect">
            <a:avLst/>
          </a:prstGeom>
        </p:spPr>
        <p:txBody>
          <a:bodyPr anchorCtr="0" anchor="t" bIns="91425" lIns="91425" rIns="91425" wrap="square" tIns="91425">
            <a:noAutofit/>
          </a:bodyPr>
          <a:lstStyle/>
          <a:p>
            <a:pPr lvl="0" rtl="0">
              <a:spcBef>
                <a:spcPts val="0"/>
              </a:spcBef>
              <a:buNone/>
            </a:pPr>
            <a:r>
              <a:t/>
            </a:r>
            <a:endParaRPr sz="1300"/>
          </a:p>
          <a:p>
            <a:pPr indent="-311150" lvl="0" marL="457200" rtl="0">
              <a:spcBef>
                <a:spcPts val="0"/>
              </a:spcBef>
              <a:buSzPct val="100000"/>
            </a:pPr>
            <a:r>
              <a:rPr lang="en" sz="1300"/>
              <a:t>Independently Owned Until 2001</a:t>
            </a:r>
          </a:p>
          <a:p>
            <a:pPr indent="-311150" lvl="1" marL="914400" rtl="0">
              <a:spcBef>
                <a:spcPts val="0"/>
              </a:spcBef>
              <a:buSzPct val="100000"/>
              <a:buChar char="○"/>
            </a:pPr>
            <a:r>
              <a:rPr lang="en" sz="1300"/>
              <a:t>Bought by Ford Motor Company</a:t>
            </a:r>
          </a:p>
          <a:p>
            <a:pPr indent="-311150" lvl="1" marL="914400" rtl="0">
              <a:spcBef>
                <a:spcPts val="0"/>
              </a:spcBef>
              <a:buSzPct val="100000"/>
              <a:buChar char="○"/>
            </a:pPr>
            <a:r>
              <a:rPr lang="en" sz="1300"/>
              <a:t>Sold to Tata Motors in 2013</a:t>
            </a:r>
          </a:p>
          <a:p>
            <a:pPr indent="-311150" lvl="0" marL="457200" rtl="0">
              <a:spcBef>
                <a:spcPts val="0"/>
              </a:spcBef>
              <a:buSzPct val="100000"/>
            </a:pPr>
            <a:r>
              <a:rPr lang="en" sz="1300"/>
              <a:t>Historically seen as a safe car. With Tata they have been reinventing themselves as a luxury brand</a:t>
            </a:r>
          </a:p>
        </p:txBody>
      </p:sp>
      <p:sp>
        <p:nvSpPr>
          <p:cNvPr id="184" name="Shape 184"/>
          <p:cNvSpPr txBox="1"/>
          <p:nvPr>
            <p:ph idx="3" type="body"/>
          </p:nvPr>
        </p:nvSpPr>
        <p:spPr>
          <a:xfrm>
            <a:off x="5227800" y="1047750"/>
            <a:ext cx="3459000" cy="3174900"/>
          </a:xfrm>
          <a:prstGeom prst="rect">
            <a:avLst/>
          </a:prstGeom>
        </p:spPr>
        <p:txBody>
          <a:bodyPr anchorCtr="0" anchor="t" bIns="91425" lIns="91425" rIns="91425" wrap="square" tIns="91425">
            <a:noAutofit/>
          </a:bodyPr>
          <a:lstStyle/>
          <a:p>
            <a:pPr lvl="0" rtl="0" algn="ctr">
              <a:spcBef>
                <a:spcPts val="0"/>
              </a:spcBef>
              <a:buNone/>
            </a:pPr>
            <a:r>
              <a:t/>
            </a:r>
            <a:endParaRPr sz="1300"/>
          </a:p>
          <a:p>
            <a:pPr indent="-311150" lvl="0" marL="457200" rtl="0">
              <a:spcBef>
                <a:spcPts val="0"/>
              </a:spcBef>
              <a:buSzPct val="100000"/>
            </a:pPr>
            <a:r>
              <a:rPr lang="en" sz="1300"/>
              <a:t>Niche Hyper-Car Manufacturer</a:t>
            </a:r>
          </a:p>
          <a:p>
            <a:pPr indent="-215900" lvl="1" marL="742950" rtl="0">
              <a:spcBef>
                <a:spcPts val="0"/>
              </a:spcBef>
              <a:buSzPct val="100000"/>
              <a:buChar char="○"/>
            </a:pPr>
            <a:r>
              <a:rPr lang="en" sz="1300"/>
              <a:t>Known for making the second fastest car in the world</a:t>
            </a:r>
          </a:p>
          <a:p>
            <a:pPr indent="-234950" lvl="0" marL="342900" rtl="0">
              <a:spcBef>
                <a:spcPts val="0"/>
              </a:spcBef>
              <a:buSzPct val="100000"/>
            </a:pPr>
            <a:r>
              <a:rPr lang="en" sz="1300"/>
              <a:t>Produces less than 50 cars per year, with only 3 dealerships in the US</a:t>
            </a:r>
          </a:p>
          <a:p>
            <a:pPr indent="-234950" lvl="0" marL="342900" rtl="0">
              <a:spcBef>
                <a:spcPts val="0"/>
              </a:spcBef>
              <a:buSzPct val="100000"/>
            </a:pPr>
            <a:r>
              <a:rPr lang="en" sz="1300"/>
              <a:t>Lacks common features like Navigation System &amp; Heated Seats</a:t>
            </a:r>
          </a:p>
        </p:txBody>
      </p:sp>
      <p:sp>
        <p:nvSpPr>
          <p:cNvPr id="185" name="Shape 185"/>
          <p:cNvSpPr txBox="1"/>
          <p:nvPr/>
        </p:nvSpPr>
        <p:spPr>
          <a:xfrm>
            <a:off x="5678021" y="4578950"/>
            <a:ext cx="2558700" cy="276000"/>
          </a:xfrm>
          <a:prstGeom prst="rect">
            <a:avLst/>
          </a:prstGeom>
          <a:noFill/>
          <a:ln>
            <a:noFill/>
          </a:ln>
        </p:spPr>
        <p:txBody>
          <a:bodyPr anchorCtr="0" anchor="t" bIns="91425" lIns="91425" rIns="91425" wrap="square" tIns="91425">
            <a:noAutofit/>
          </a:bodyPr>
          <a:lstStyle/>
          <a:p>
            <a:pPr lvl="0" rtl="0" algn="ctr">
              <a:spcBef>
                <a:spcPts val="0"/>
              </a:spcBef>
              <a:buNone/>
            </a:pPr>
            <a:r>
              <a:rPr lang="en" sz="1100">
                <a:latin typeface="Playfair Display"/>
                <a:ea typeface="Playfair Display"/>
                <a:cs typeface="Playfair Display"/>
                <a:sym typeface="Playfair Display"/>
              </a:rPr>
              <a:t>Koenigsegg Agera One:1</a:t>
            </a:r>
          </a:p>
        </p:txBody>
      </p:sp>
      <p:pic>
        <p:nvPicPr>
          <p:cNvPr descr="swedish-flag-medium.gif" id="186" name="Shape 186"/>
          <p:cNvPicPr preferRelativeResize="0"/>
          <p:nvPr/>
        </p:nvPicPr>
        <p:blipFill>
          <a:blip r:embed="rId3">
            <a:alphaModFix/>
          </a:blip>
          <a:stretch>
            <a:fillRect/>
          </a:stretch>
        </p:blipFill>
        <p:spPr>
          <a:xfrm>
            <a:off x="7730925" y="244875"/>
            <a:ext cx="1089401" cy="544700"/>
          </a:xfrm>
          <a:prstGeom prst="rect">
            <a:avLst/>
          </a:prstGeom>
          <a:noFill/>
          <a:ln>
            <a:noFill/>
          </a:ln>
        </p:spPr>
      </p:pic>
      <p:pic>
        <p:nvPicPr>
          <p:cNvPr descr="Image result for volvo xc90" id="187" name="Shape 187"/>
          <p:cNvPicPr preferRelativeResize="0"/>
          <p:nvPr/>
        </p:nvPicPr>
        <p:blipFill>
          <a:blip r:embed="rId4">
            <a:alphaModFix/>
          </a:blip>
          <a:stretch>
            <a:fillRect/>
          </a:stretch>
        </p:blipFill>
        <p:spPr>
          <a:xfrm>
            <a:off x="1205075" y="3071937"/>
            <a:ext cx="2370025" cy="1574400"/>
          </a:xfrm>
          <a:prstGeom prst="rect">
            <a:avLst/>
          </a:prstGeom>
          <a:noFill/>
          <a:ln>
            <a:noFill/>
          </a:ln>
        </p:spPr>
      </p:pic>
      <p:pic>
        <p:nvPicPr>
          <p:cNvPr descr="Image result for agera" id="188" name="Shape 188"/>
          <p:cNvPicPr preferRelativeResize="0"/>
          <p:nvPr/>
        </p:nvPicPr>
        <p:blipFill>
          <a:blip r:embed="rId5">
            <a:alphaModFix/>
          </a:blip>
          <a:stretch>
            <a:fillRect/>
          </a:stretch>
        </p:blipFill>
        <p:spPr>
          <a:xfrm>
            <a:off x="5678024" y="3139325"/>
            <a:ext cx="2558550" cy="1439625"/>
          </a:xfrm>
          <a:prstGeom prst="rect">
            <a:avLst/>
          </a:prstGeom>
          <a:noFill/>
          <a:ln>
            <a:noFill/>
          </a:ln>
        </p:spPr>
      </p:pic>
      <p:sp>
        <p:nvSpPr>
          <p:cNvPr id="189" name="Shape 189"/>
          <p:cNvSpPr txBox="1"/>
          <p:nvPr/>
        </p:nvSpPr>
        <p:spPr>
          <a:xfrm>
            <a:off x="1110734" y="4578950"/>
            <a:ext cx="2558700" cy="276000"/>
          </a:xfrm>
          <a:prstGeom prst="rect">
            <a:avLst/>
          </a:prstGeom>
          <a:noFill/>
          <a:ln>
            <a:noFill/>
          </a:ln>
        </p:spPr>
        <p:txBody>
          <a:bodyPr anchorCtr="0" anchor="t" bIns="91425" lIns="91425" rIns="91425" wrap="square" tIns="91425">
            <a:noAutofit/>
          </a:bodyPr>
          <a:lstStyle/>
          <a:p>
            <a:pPr lvl="0" rtl="0" algn="ctr">
              <a:spcBef>
                <a:spcPts val="0"/>
              </a:spcBef>
              <a:buNone/>
            </a:pPr>
            <a:r>
              <a:rPr lang="en" sz="1100">
                <a:latin typeface="Playfair Display"/>
                <a:ea typeface="Playfair Display"/>
                <a:cs typeface="Playfair Display"/>
                <a:sym typeface="Playfair Display"/>
              </a:rPr>
              <a:t>Volvo XC90</a:t>
            </a:r>
          </a:p>
        </p:txBody>
      </p:sp>
      <p:pic>
        <p:nvPicPr>
          <p:cNvPr id="190" name="Shape 190"/>
          <p:cNvPicPr preferRelativeResize="0"/>
          <p:nvPr/>
        </p:nvPicPr>
        <p:blipFill>
          <a:blip r:embed="rId6">
            <a:alphaModFix/>
          </a:blip>
          <a:stretch>
            <a:fillRect/>
          </a:stretch>
        </p:blipFill>
        <p:spPr>
          <a:xfrm>
            <a:off x="1898525" y="714799"/>
            <a:ext cx="762598" cy="762598"/>
          </a:xfrm>
          <a:prstGeom prst="rect">
            <a:avLst/>
          </a:prstGeom>
          <a:noFill/>
          <a:ln>
            <a:noFill/>
          </a:ln>
        </p:spPr>
      </p:pic>
      <p:pic>
        <p:nvPicPr>
          <p:cNvPr descr="Koenigsegg-logo-1994-2048x2048.png" id="191" name="Shape 191"/>
          <p:cNvPicPr preferRelativeResize="0"/>
          <p:nvPr/>
        </p:nvPicPr>
        <p:blipFill>
          <a:blip r:embed="rId7">
            <a:alphaModFix/>
          </a:blip>
          <a:stretch>
            <a:fillRect/>
          </a:stretch>
        </p:blipFill>
        <p:spPr>
          <a:xfrm>
            <a:off x="6685375" y="714800"/>
            <a:ext cx="762598" cy="7625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Shape 196"/>
          <p:cNvSpPr txBox="1"/>
          <p:nvPr>
            <p:ph type="title"/>
          </p:nvPr>
        </p:nvSpPr>
        <p:spPr>
          <a:xfrm>
            <a:off x="457200" y="338306"/>
            <a:ext cx="8229600" cy="762600"/>
          </a:xfrm>
          <a:prstGeom prst="rect">
            <a:avLst/>
          </a:prstGeom>
        </p:spPr>
        <p:txBody>
          <a:bodyPr anchorCtr="0" anchor="ctr" bIns="91425" lIns="91425" rIns="91425" wrap="square" tIns="91425">
            <a:noAutofit/>
          </a:bodyPr>
          <a:lstStyle/>
          <a:p>
            <a:pPr lvl="0">
              <a:spcBef>
                <a:spcPts val="0"/>
              </a:spcBef>
              <a:buNone/>
            </a:pPr>
            <a:r>
              <a:rPr b="1" lang="en" sz="2200"/>
              <a:t>Bugatti</a:t>
            </a:r>
          </a:p>
        </p:txBody>
      </p:sp>
      <p:pic>
        <p:nvPicPr>
          <p:cNvPr id="197" name="Shape 197"/>
          <p:cNvPicPr preferRelativeResize="0"/>
          <p:nvPr/>
        </p:nvPicPr>
        <p:blipFill>
          <a:blip r:embed="rId3">
            <a:alphaModFix/>
          </a:blip>
          <a:stretch>
            <a:fillRect/>
          </a:stretch>
        </p:blipFill>
        <p:spPr>
          <a:xfrm>
            <a:off x="882538" y="2868702"/>
            <a:ext cx="3346276" cy="2014725"/>
          </a:xfrm>
          <a:prstGeom prst="rect">
            <a:avLst/>
          </a:prstGeom>
          <a:noFill/>
          <a:ln>
            <a:noFill/>
          </a:ln>
        </p:spPr>
      </p:pic>
      <p:sp>
        <p:nvSpPr>
          <p:cNvPr id="198" name="Shape 198"/>
          <p:cNvSpPr txBox="1"/>
          <p:nvPr>
            <p:ph idx="1" type="body"/>
          </p:nvPr>
        </p:nvSpPr>
        <p:spPr>
          <a:xfrm>
            <a:off x="807437" y="895350"/>
            <a:ext cx="3496500" cy="2945700"/>
          </a:xfrm>
          <a:prstGeom prst="rect">
            <a:avLst/>
          </a:prstGeom>
        </p:spPr>
        <p:txBody>
          <a:bodyPr anchorCtr="0" anchor="t" bIns="91425" lIns="91425" rIns="91425" wrap="square" tIns="91425">
            <a:noAutofit/>
          </a:bodyPr>
          <a:lstStyle/>
          <a:p>
            <a:pPr lvl="0" rtl="0" algn="ctr">
              <a:spcBef>
                <a:spcPts val="0"/>
              </a:spcBef>
              <a:buClr>
                <a:srgbClr val="000000"/>
              </a:buClr>
              <a:buSzPct val="68750"/>
              <a:buFont typeface="Arial"/>
              <a:buNone/>
            </a:pPr>
            <a:r>
              <a:rPr lang="en" sz="1600"/>
              <a:t>Chiron</a:t>
            </a:r>
          </a:p>
          <a:p>
            <a:pPr indent="-330200" lvl="0" marL="457200" rtl="0">
              <a:spcBef>
                <a:spcPts val="0"/>
              </a:spcBef>
              <a:buSzPct val="100000"/>
            </a:pPr>
            <a:r>
              <a:rPr lang="en" sz="1600"/>
              <a:t>2.4 Million Euros</a:t>
            </a:r>
          </a:p>
          <a:p>
            <a:pPr indent="-330200" lvl="0" marL="457200" rtl="0">
              <a:spcBef>
                <a:spcPts val="0"/>
              </a:spcBef>
              <a:buSzPct val="100000"/>
            </a:pPr>
            <a:r>
              <a:rPr lang="en" sz="1600"/>
              <a:t>Top Speed of 288mph</a:t>
            </a:r>
          </a:p>
          <a:p>
            <a:pPr indent="-330200" lvl="0" marL="457200">
              <a:spcBef>
                <a:spcPts val="0"/>
              </a:spcBef>
              <a:buSzPct val="100000"/>
            </a:pPr>
            <a:r>
              <a:rPr lang="en" sz="1600"/>
              <a:t>Set to become the fastest car in the world, beating its predecessor’s record by 22mph</a:t>
            </a:r>
          </a:p>
        </p:txBody>
      </p:sp>
      <p:sp>
        <p:nvSpPr>
          <p:cNvPr id="199" name="Shape 199"/>
          <p:cNvSpPr txBox="1"/>
          <p:nvPr>
            <p:ph idx="2" type="body"/>
          </p:nvPr>
        </p:nvSpPr>
        <p:spPr>
          <a:xfrm>
            <a:off x="4677288" y="895350"/>
            <a:ext cx="3496500" cy="2945700"/>
          </a:xfrm>
          <a:prstGeom prst="rect">
            <a:avLst/>
          </a:prstGeom>
        </p:spPr>
        <p:txBody>
          <a:bodyPr anchorCtr="0" anchor="t" bIns="91425" lIns="91425" rIns="91425" wrap="square" tIns="91425">
            <a:noAutofit/>
          </a:bodyPr>
          <a:lstStyle/>
          <a:p>
            <a:pPr lvl="0" rtl="0">
              <a:spcBef>
                <a:spcPts val="0"/>
              </a:spcBef>
              <a:buNone/>
            </a:pPr>
            <a:r>
              <a:rPr lang="en"/>
              <a:t>Founded in 1909, Went Bankrupt in the 1960s and was revived in 1990</a:t>
            </a:r>
          </a:p>
          <a:p>
            <a:pPr lvl="0" rtl="0">
              <a:spcBef>
                <a:spcPts val="0"/>
              </a:spcBef>
              <a:buNone/>
            </a:pPr>
            <a:r>
              <a:t/>
            </a:r>
            <a:endParaRPr/>
          </a:p>
          <a:p>
            <a:pPr lvl="0" rtl="0">
              <a:spcBef>
                <a:spcPts val="0"/>
              </a:spcBef>
              <a:buNone/>
            </a:pPr>
            <a:r>
              <a:rPr lang="en"/>
              <a:t>Known for making the fastest automobile in the world - The Veyron</a:t>
            </a:r>
          </a:p>
          <a:p>
            <a:pPr lvl="0" rtl="0">
              <a:spcBef>
                <a:spcPts val="0"/>
              </a:spcBef>
              <a:buNone/>
            </a:pPr>
            <a:r>
              <a:t/>
            </a:r>
            <a:endParaRPr/>
          </a:p>
          <a:p>
            <a:pPr lvl="0">
              <a:spcBef>
                <a:spcPts val="0"/>
              </a:spcBef>
              <a:buNone/>
            </a:pPr>
            <a:r>
              <a:rPr lang="en"/>
              <a:t>Car design is a delicate balance between speed and comfort</a:t>
            </a:r>
          </a:p>
        </p:txBody>
      </p:sp>
      <p:pic>
        <p:nvPicPr>
          <p:cNvPr descr="2000px-Civil_and_Naval_Ensign_of_France.svg.png" id="200" name="Shape 200"/>
          <p:cNvPicPr preferRelativeResize="0"/>
          <p:nvPr/>
        </p:nvPicPr>
        <p:blipFill>
          <a:blip r:embed="rId4">
            <a:alphaModFix/>
          </a:blip>
          <a:stretch>
            <a:fillRect/>
          </a:stretch>
        </p:blipFill>
        <p:spPr>
          <a:xfrm>
            <a:off x="7742900" y="255125"/>
            <a:ext cx="1089400" cy="544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Shape 205"/>
          <p:cNvSpPr txBox="1"/>
          <p:nvPr>
            <p:ph type="title"/>
          </p:nvPr>
        </p:nvSpPr>
        <p:spPr>
          <a:xfrm>
            <a:off x="311700" y="3166125"/>
            <a:ext cx="8520600" cy="841800"/>
          </a:xfrm>
          <a:prstGeom prst="rect">
            <a:avLst/>
          </a:prstGeom>
        </p:spPr>
        <p:txBody>
          <a:bodyPr anchorCtr="0" anchor="ctr" bIns="91425" lIns="91425" rIns="91425" wrap="square" tIns="91425">
            <a:noAutofit/>
          </a:bodyPr>
          <a:lstStyle/>
          <a:p>
            <a:pPr lvl="0">
              <a:spcBef>
                <a:spcPts val="0"/>
              </a:spcBef>
              <a:buNone/>
            </a:pPr>
            <a:r>
              <a:rPr lang="en" sz="2400"/>
              <a:t>&amp; Porsche</a:t>
            </a:r>
          </a:p>
        </p:txBody>
      </p:sp>
      <p:sp>
        <p:nvSpPr>
          <p:cNvPr id="206" name="Shape 206"/>
          <p:cNvSpPr txBox="1"/>
          <p:nvPr>
            <p:ph type="title"/>
          </p:nvPr>
        </p:nvSpPr>
        <p:spPr>
          <a:xfrm>
            <a:off x="464100" y="2684250"/>
            <a:ext cx="8520600" cy="841800"/>
          </a:xfrm>
          <a:prstGeom prst="rect">
            <a:avLst/>
          </a:prstGeom>
        </p:spPr>
        <p:txBody>
          <a:bodyPr anchorCtr="0" anchor="ctr" bIns="91425" lIns="91425" rIns="91425" wrap="square" tIns="91425">
            <a:noAutofit/>
          </a:bodyPr>
          <a:lstStyle/>
          <a:p>
            <a:pPr lvl="0" rtl="0">
              <a:spcBef>
                <a:spcPts val="0"/>
              </a:spcBef>
              <a:buNone/>
            </a:pPr>
            <a:r>
              <a:rPr lang="en"/>
              <a:t>Germany: The Big Three</a:t>
            </a:r>
          </a:p>
        </p:txBody>
      </p:sp>
      <p:pic>
        <p:nvPicPr>
          <p:cNvPr descr="de!eur08.gif" id="207" name="Shape 207"/>
          <p:cNvPicPr preferRelativeResize="0"/>
          <p:nvPr/>
        </p:nvPicPr>
        <p:blipFill>
          <a:blip r:embed="rId3">
            <a:alphaModFix/>
          </a:blip>
          <a:stretch>
            <a:fillRect/>
          </a:stretch>
        </p:blipFill>
        <p:spPr>
          <a:xfrm>
            <a:off x="2861238" y="914048"/>
            <a:ext cx="3421525" cy="1770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Shape 212"/>
          <p:cNvSpPr txBox="1"/>
          <p:nvPr>
            <p:ph type="title"/>
          </p:nvPr>
        </p:nvSpPr>
        <p:spPr>
          <a:xfrm>
            <a:off x="457200" y="338306"/>
            <a:ext cx="8229600" cy="762600"/>
          </a:xfrm>
          <a:prstGeom prst="rect">
            <a:avLst/>
          </a:prstGeom>
        </p:spPr>
        <p:txBody>
          <a:bodyPr anchorCtr="0" anchor="ctr" bIns="91425" lIns="91425" rIns="91425" wrap="square" tIns="91425">
            <a:noAutofit/>
          </a:bodyPr>
          <a:lstStyle/>
          <a:p>
            <a:pPr lvl="0" rtl="0">
              <a:spcBef>
                <a:spcPts val="0"/>
              </a:spcBef>
              <a:buNone/>
            </a:pPr>
            <a:r>
              <a:rPr b="1" lang="en" sz="2200"/>
              <a:t>Daimler</a:t>
            </a:r>
          </a:p>
        </p:txBody>
      </p:sp>
      <p:sp>
        <p:nvSpPr>
          <p:cNvPr id="213" name="Shape 213"/>
          <p:cNvSpPr txBox="1"/>
          <p:nvPr>
            <p:ph idx="1" type="body"/>
          </p:nvPr>
        </p:nvSpPr>
        <p:spPr>
          <a:xfrm>
            <a:off x="741612" y="971550"/>
            <a:ext cx="3496500" cy="2945700"/>
          </a:xfrm>
          <a:prstGeom prst="rect">
            <a:avLst/>
          </a:prstGeom>
        </p:spPr>
        <p:txBody>
          <a:bodyPr anchorCtr="0" anchor="t" bIns="91425" lIns="91425" rIns="91425" wrap="square" tIns="91425">
            <a:noAutofit/>
          </a:bodyPr>
          <a:lstStyle/>
          <a:p>
            <a:pPr indent="-228600" lvl="0" marL="457200" rtl="0">
              <a:spcBef>
                <a:spcPts val="0"/>
              </a:spcBef>
            </a:pPr>
            <a:r>
              <a:rPr lang="en"/>
              <a:t>MB is credited as creating the first automobile in 1886</a:t>
            </a:r>
          </a:p>
          <a:p>
            <a:pPr indent="-228600" lvl="0" marL="457200" rtl="0">
              <a:spcBef>
                <a:spcPts val="0"/>
              </a:spcBef>
            </a:pPr>
            <a:r>
              <a:rPr lang="en"/>
              <a:t>Cars range from $30,000USD to $250,000USD</a:t>
            </a:r>
          </a:p>
        </p:txBody>
      </p:sp>
      <p:pic>
        <p:nvPicPr>
          <p:cNvPr id="214" name="Shape 214"/>
          <p:cNvPicPr preferRelativeResize="0"/>
          <p:nvPr/>
        </p:nvPicPr>
        <p:blipFill>
          <a:blip r:embed="rId3">
            <a:alphaModFix/>
          </a:blip>
          <a:stretch>
            <a:fillRect/>
          </a:stretch>
        </p:blipFill>
        <p:spPr>
          <a:xfrm>
            <a:off x="4503275" y="1614375"/>
            <a:ext cx="4183525" cy="2374775"/>
          </a:xfrm>
          <a:prstGeom prst="rect">
            <a:avLst/>
          </a:prstGeom>
          <a:noFill/>
          <a:ln>
            <a:noFill/>
          </a:ln>
        </p:spPr>
      </p:pic>
      <p:pic>
        <p:nvPicPr>
          <p:cNvPr descr="1964-mercedes-benz-600-pullman-and-mercedes-maybach-s600-saloon.jpg" id="215" name="Shape 215"/>
          <p:cNvPicPr preferRelativeResize="0"/>
          <p:nvPr/>
        </p:nvPicPr>
        <p:blipFill>
          <a:blip r:embed="rId4">
            <a:alphaModFix/>
          </a:blip>
          <a:stretch>
            <a:fillRect/>
          </a:stretch>
        </p:blipFill>
        <p:spPr>
          <a:xfrm>
            <a:off x="895075" y="2618050"/>
            <a:ext cx="3037147" cy="2178750"/>
          </a:xfrm>
          <a:prstGeom prst="rect">
            <a:avLst/>
          </a:prstGeom>
          <a:noFill/>
          <a:ln>
            <a:noFill/>
          </a:ln>
        </p:spPr>
      </p:pic>
      <p:pic>
        <p:nvPicPr>
          <p:cNvPr descr="de!eur08.gif" id="216" name="Shape 216"/>
          <p:cNvPicPr preferRelativeResize="0"/>
          <p:nvPr/>
        </p:nvPicPr>
        <p:blipFill>
          <a:blip r:embed="rId5">
            <a:alphaModFix/>
          </a:blip>
          <a:stretch>
            <a:fillRect/>
          </a:stretch>
        </p:blipFill>
        <p:spPr>
          <a:xfrm>
            <a:off x="7742900" y="255125"/>
            <a:ext cx="1089400" cy="56362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Shape 221"/>
          <p:cNvSpPr txBox="1"/>
          <p:nvPr>
            <p:ph type="title"/>
          </p:nvPr>
        </p:nvSpPr>
        <p:spPr>
          <a:xfrm>
            <a:off x="457200" y="338306"/>
            <a:ext cx="8229600" cy="762600"/>
          </a:xfrm>
          <a:prstGeom prst="rect">
            <a:avLst/>
          </a:prstGeom>
        </p:spPr>
        <p:txBody>
          <a:bodyPr anchorCtr="0" anchor="ctr" bIns="91425" lIns="91425" rIns="91425" wrap="square" tIns="91425">
            <a:noAutofit/>
          </a:bodyPr>
          <a:lstStyle/>
          <a:p>
            <a:pPr lvl="0" rtl="0">
              <a:spcBef>
                <a:spcPts val="0"/>
              </a:spcBef>
              <a:buNone/>
            </a:pPr>
            <a:r>
              <a:rPr b="1" lang="en" sz="2200"/>
              <a:t>Bavarian Motor Works</a:t>
            </a:r>
          </a:p>
        </p:txBody>
      </p:sp>
      <p:sp>
        <p:nvSpPr>
          <p:cNvPr id="222" name="Shape 222"/>
          <p:cNvSpPr txBox="1"/>
          <p:nvPr>
            <p:ph idx="1" type="body"/>
          </p:nvPr>
        </p:nvSpPr>
        <p:spPr>
          <a:xfrm>
            <a:off x="730212" y="1022700"/>
            <a:ext cx="3496500" cy="2945700"/>
          </a:xfrm>
          <a:prstGeom prst="rect">
            <a:avLst/>
          </a:prstGeom>
        </p:spPr>
        <p:txBody>
          <a:bodyPr anchorCtr="0" anchor="t" bIns="91425" lIns="91425" rIns="91425" wrap="square" tIns="91425">
            <a:noAutofit/>
          </a:bodyPr>
          <a:lstStyle/>
          <a:p>
            <a:pPr indent="-228600" lvl="0" marL="457200" rtl="0">
              <a:spcBef>
                <a:spcPts val="0"/>
              </a:spcBef>
            </a:pPr>
            <a:r>
              <a:rPr lang="en"/>
              <a:t>Known for innovation and pushing forward</a:t>
            </a:r>
          </a:p>
          <a:p>
            <a:pPr indent="-228600" lvl="0" marL="457200" rtl="0">
              <a:spcBef>
                <a:spcPts val="0"/>
              </a:spcBef>
            </a:pPr>
            <a:r>
              <a:rPr lang="en"/>
              <a:t>Outsells MB in compact luxury car </a:t>
            </a:r>
            <a:r>
              <a:rPr lang="en"/>
              <a:t>segment</a:t>
            </a:r>
            <a:r>
              <a:rPr lang="en"/>
              <a:t> (3-Series)</a:t>
            </a:r>
          </a:p>
        </p:txBody>
      </p:sp>
      <p:pic>
        <p:nvPicPr>
          <p:cNvPr id="223" name="Shape 223"/>
          <p:cNvPicPr preferRelativeResize="0"/>
          <p:nvPr/>
        </p:nvPicPr>
        <p:blipFill>
          <a:blip r:embed="rId3">
            <a:alphaModFix/>
          </a:blip>
          <a:stretch>
            <a:fillRect/>
          </a:stretch>
        </p:blipFill>
        <p:spPr>
          <a:xfrm>
            <a:off x="5019875" y="1200148"/>
            <a:ext cx="3999900" cy="3632175"/>
          </a:xfrm>
          <a:prstGeom prst="rect">
            <a:avLst/>
          </a:prstGeom>
          <a:noFill/>
          <a:ln>
            <a:noFill/>
          </a:ln>
        </p:spPr>
      </p:pic>
      <p:pic>
        <p:nvPicPr>
          <p:cNvPr descr="2017_bmw_3_series-pic-8294756082144859117-1600x1200.jpeg" id="224" name="Shape 224"/>
          <p:cNvPicPr preferRelativeResize="0"/>
          <p:nvPr/>
        </p:nvPicPr>
        <p:blipFill rotWithShape="1">
          <a:blip r:embed="rId4">
            <a:alphaModFix/>
          </a:blip>
          <a:srcRect b="9083" l="0" r="6716" t="14771"/>
          <a:stretch/>
        </p:blipFill>
        <p:spPr>
          <a:xfrm>
            <a:off x="457200" y="2715088"/>
            <a:ext cx="2469876" cy="1106298"/>
          </a:xfrm>
          <a:prstGeom prst="rect">
            <a:avLst/>
          </a:prstGeom>
          <a:noFill/>
          <a:ln>
            <a:noFill/>
          </a:ln>
        </p:spPr>
      </p:pic>
      <p:pic>
        <p:nvPicPr>
          <p:cNvPr descr="maxresdefault.jpg" id="225" name="Shape 225"/>
          <p:cNvPicPr preferRelativeResize="0"/>
          <p:nvPr/>
        </p:nvPicPr>
        <p:blipFill>
          <a:blip r:embed="rId5">
            <a:alphaModFix/>
          </a:blip>
          <a:stretch>
            <a:fillRect/>
          </a:stretch>
        </p:blipFill>
        <p:spPr>
          <a:xfrm>
            <a:off x="2537400" y="3570725"/>
            <a:ext cx="2229000" cy="1253799"/>
          </a:xfrm>
          <a:prstGeom prst="rect">
            <a:avLst/>
          </a:prstGeom>
          <a:noFill/>
          <a:ln>
            <a:noFill/>
          </a:ln>
        </p:spPr>
      </p:pic>
      <p:pic>
        <p:nvPicPr>
          <p:cNvPr descr="de!eur08.gif" id="226" name="Shape 226"/>
          <p:cNvPicPr preferRelativeResize="0"/>
          <p:nvPr/>
        </p:nvPicPr>
        <p:blipFill>
          <a:blip r:embed="rId6">
            <a:alphaModFix/>
          </a:blip>
          <a:stretch>
            <a:fillRect/>
          </a:stretch>
        </p:blipFill>
        <p:spPr>
          <a:xfrm>
            <a:off x="7742900" y="255125"/>
            <a:ext cx="1089400" cy="563628"/>
          </a:xfrm>
          <a:prstGeom prst="rect">
            <a:avLst/>
          </a:prstGeom>
          <a:noFill/>
          <a:ln>
            <a:noFill/>
          </a:ln>
        </p:spPr>
      </p:pic>
      <p:pic>
        <p:nvPicPr>
          <p:cNvPr descr="de!eur08.gif" id="227" name="Shape 227"/>
          <p:cNvPicPr preferRelativeResize="0"/>
          <p:nvPr/>
        </p:nvPicPr>
        <p:blipFill>
          <a:blip r:embed="rId6">
            <a:alphaModFix/>
          </a:blip>
          <a:stretch>
            <a:fillRect/>
          </a:stretch>
        </p:blipFill>
        <p:spPr>
          <a:xfrm>
            <a:off x="7742900" y="255125"/>
            <a:ext cx="1089400" cy="56362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Shape 232"/>
          <p:cNvSpPr txBox="1"/>
          <p:nvPr>
            <p:ph type="title"/>
          </p:nvPr>
        </p:nvSpPr>
        <p:spPr>
          <a:xfrm>
            <a:off x="457200" y="338306"/>
            <a:ext cx="8229600" cy="762600"/>
          </a:xfrm>
          <a:prstGeom prst="rect">
            <a:avLst/>
          </a:prstGeom>
        </p:spPr>
        <p:txBody>
          <a:bodyPr anchorCtr="0" anchor="ctr" bIns="91425" lIns="91425" rIns="91425" wrap="square" tIns="91425">
            <a:noAutofit/>
          </a:bodyPr>
          <a:lstStyle/>
          <a:p>
            <a:pPr lvl="0" rtl="0">
              <a:spcBef>
                <a:spcPts val="0"/>
              </a:spcBef>
              <a:buNone/>
            </a:pPr>
            <a:r>
              <a:rPr b="1" lang="en" sz="2200"/>
              <a:t>Volkswagen</a:t>
            </a:r>
          </a:p>
        </p:txBody>
      </p:sp>
      <p:sp>
        <p:nvSpPr>
          <p:cNvPr id="233" name="Shape 233"/>
          <p:cNvSpPr txBox="1"/>
          <p:nvPr>
            <p:ph idx="1" type="body"/>
          </p:nvPr>
        </p:nvSpPr>
        <p:spPr>
          <a:xfrm>
            <a:off x="970212" y="1200150"/>
            <a:ext cx="3496500" cy="2945700"/>
          </a:xfrm>
          <a:prstGeom prst="rect">
            <a:avLst/>
          </a:prstGeom>
        </p:spPr>
        <p:txBody>
          <a:bodyPr anchorCtr="0" anchor="t" bIns="91425" lIns="91425" rIns="91425" wrap="square" tIns="91425">
            <a:noAutofit/>
          </a:bodyPr>
          <a:lstStyle/>
          <a:p>
            <a:pPr indent="-228600" lvl="0" marL="457200" rtl="0">
              <a:spcBef>
                <a:spcPts val="0"/>
              </a:spcBef>
            </a:pPr>
            <a:r>
              <a:rPr lang="en"/>
              <a:t>Known for racing </a:t>
            </a:r>
            <a:r>
              <a:rPr lang="en"/>
              <a:t>excellence</a:t>
            </a:r>
            <a:r>
              <a:rPr lang="en"/>
              <a:t> both on track and offroad</a:t>
            </a:r>
          </a:p>
          <a:p>
            <a:pPr indent="-228600" lvl="0" marL="457200" rtl="0">
              <a:spcBef>
                <a:spcPts val="0"/>
              </a:spcBef>
            </a:pPr>
            <a:r>
              <a:rPr lang="en"/>
              <a:t>Fastest growing German Car </a:t>
            </a:r>
            <a:r>
              <a:rPr lang="en"/>
              <a:t>Manufacturer</a:t>
            </a:r>
            <a:r>
              <a:rPr lang="en"/>
              <a:t> </a:t>
            </a:r>
          </a:p>
        </p:txBody>
      </p:sp>
      <p:pic>
        <p:nvPicPr>
          <p:cNvPr id="234" name="Shape 234"/>
          <p:cNvPicPr preferRelativeResize="0"/>
          <p:nvPr/>
        </p:nvPicPr>
        <p:blipFill>
          <a:blip r:embed="rId3">
            <a:alphaModFix/>
          </a:blip>
          <a:stretch>
            <a:fillRect/>
          </a:stretch>
        </p:blipFill>
        <p:spPr>
          <a:xfrm>
            <a:off x="4524700" y="1200150"/>
            <a:ext cx="4408899" cy="3524950"/>
          </a:xfrm>
          <a:prstGeom prst="rect">
            <a:avLst/>
          </a:prstGeom>
          <a:noFill/>
          <a:ln>
            <a:noFill/>
          </a:ln>
        </p:spPr>
      </p:pic>
      <p:pic>
        <p:nvPicPr>
          <p:cNvPr descr="_ts59385.jpg" id="235" name="Shape 235"/>
          <p:cNvPicPr preferRelativeResize="0"/>
          <p:nvPr/>
        </p:nvPicPr>
        <p:blipFill>
          <a:blip r:embed="rId4">
            <a:alphaModFix/>
          </a:blip>
          <a:stretch>
            <a:fillRect/>
          </a:stretch>
        </p:blipFill>
        <p:spPr>
          <a:xfrm>
            <a:off x="1208425" y="2940500"/>
            <a:ext cx="3020049" cy="1698774"/>
          </a:xfrm>
          <a:prstGeom prst="rect">
            <a:avLst/>
          </a:prstGeom>
          <a:noFill/>
          <a:ln>
            <a:noFill/>
          </a:ln>
        </p:spPr>
      </p:pic>
      <p:pic>
        <p:nvPicPr>
          <p:cNvPr descr="de!eur08.gif" id="236" name="Shape 236"/>
          <p:cNvPicPr preferRelativeResize="0"/>
          <p:nvPr/>
        </p:nvPicPr>
        <p:blipFill>
          <a:blip r:embed="rId5">
            <a:alphaModFix/>
          </a:blip>
          <a:stretch>
            <a:fillRect/>
          </a:stretch>
        </p:blipFill>
        <p:spPr>
          <a:xfrm>
            <a:off x="7742900" y="255125"/>
            <a:ext cx="1089400" cy="56362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Shape 241"/>
          <p:cNvSpPr txBox="1"/>
          <p:nvPr>
            <p:ph type="title"/>
          </p:nvPr>
        </p:nvSpPr>
        <p:spPr>
          <a:xfrm>
            <a:off x="457200" y="338306"/>
            <a:ext cx="8229600" cy="762600"/>
          </a:xfrm>
          <a:prstGeom prst="rect">
            <a:avLst/>
          </a:prstGeom>
        </p:spPr>
        <p:txBody>
          <a:bodyPr anchorCtr="0" anchor="ctr" bIns="91425" lIns="91425" rIns="91425" wrap="square" tIns="91425">
            <a:noAutofit/>
          </a:bodyPr>
          <a:lstStyle/>
          <a:p>
            <a:pPr lvl="0" rtl="0">
              <a:spcBef>
                <a:spcPts val="0"/>
              </a:spcBef>
              <a:buNone/>
            </a:pPr>
            <a:r>
              <a:rPr b="1" lang="en" sz="2200"/>
              <a:t>Porsche</a:t>
            </a:r>
          </a:p>
        </p:txBody>
      </p:sp>
      <p:sp>
        <p:nvSpPr>
          <p:cNvPr id="242" name="Shape 242"/>
          <p:cNvSpPr txBox="1"/>
          <p:nvPr>
            <p:ph idx="1" type="body"/>
          </p:nvPr>
        </p:nvSpPr>
        <p:spPr>
          <a:xfrm>
            <a:off x="817812" y="1047750"/>
            <a:ext cx="3496500" cy="2945700"/>
          </a:xfrm>
          <a:prstGeom prst="rect">
            <a:avLst/>
          </a:prstGeom>
        </p:spPr>
        <p:txBody>
          <a:bodyPr anchorCtr="0" anchor="t" bIns="91425" lIns="91425" rIns="91425" wrap="square" tIns="91425">
            <a:noAutofit/>
          </a:bodyPr>
          <a:lstStyle/>
          <a:p>
            <a:pPr lvl="0" rtl="0" algn="ctr">
              <a:spcBef>
                <a:spcPts val="0"/>
              </a:spcBef>
              <a:buNone/>
            </a:pPr>
            <a:r>
              <a:rPr lang="en" sz="1600"/>
              <a:t>Porsche 911 Carrera S</a:t>
            </a:r>
          </a:p>
          <a:p>
            <a:pPr indent="-330200" lvl="0" marL="457200" rtl="0">
              <a:spcBef>
                <a:spcPts val="0"/>
              </a:spcBef>
              <a:buSzPct val="100000"/>
            </a:pPr>
            <a:r>
              <a:rPr lang="en" sz="1600"/>
              <a:t>Quintessential</a:t>
            </a:r>
            <a:r>
              <a:rPr lang="en" sz="1600"/>
              <a:t> German Engineering</a:t>
            </a:r>
          </a:p>
          <a:p>
            <a:pPr indent="-330200" lvl="0" marL="457200" rtl="0">
              <a:spcBef>
                <a:spcPts val="0"/>
              </a:spcBef>
              <a:buSzPct val="100000"/>
            </a:pPr>
            <a:r>
              <a:rPr lang="en" sz="1600"/>
              <a:t>Prices range from 80,000USD to 150,000USD</a:t>
            </a:r>
          </a:p>
        </p:txBody>
      </p:sp>
      <p:sp>
        <p:nvSpPr>
          <p:cNvPr id="243" name="Shape 243"/>
          <p:cNvSpPr txBox="1"/>
          <p:nvPr>
            <p:ph idx="2" type="body"/>
          </p:nvPr>
        </p:nvSpPr>
        <p:spPr>
          <a:xfrm>
            <a:off x="4677288" y="1047750"/>
            <a:ext cx="3496500" cy="2945700"/>
          </a:xfrm>
          <a:prstGeom prst="rect">
            <a:avLst/>
          </a:prstGeom>
        </p:spPr>
        <p:txBody>
          <a:bodyPr anchorCtr="0" anchor="t" bIns="91425" lIns="91425" rIns="91425" wrap="square" tIns="91425">
            <a:noAutofit/>
          </a:bodyPr>
          <a:lstStyle/>
          <a:p>
            <a:pPr lvl="0" rtl="0">
              <a:spcBef>
                <a:spcPts val="0"/>
              </a:spcBef>
              <a:buNone/>
            </a:pPr>
            <a:r>
              <a:rPr lang="en" sz="1600"/>
              <a:t>Ferdinand Porsche, the same creator of the Volkswagen Bug &amp; Bus, used his knowledge of automotives to create the “ideal sportscar”</a:t>
            </a:r>
          </a:p>
          <a:p>
            <a:pPr lvl="0" rtl="0">
              <a:spcBef>
                <a:spcPts val="0"/>
              </a:spcBef>
              <a:buNone/>
            </a:pPr>
            <a:r>
              <a:t/>
            </a:r>
            <a:endParaRPr sz="1600"/>
          </a:p>
          <a:p>
            <a:pPr lvl="0" rtl="0">
              <a:spcBef>
                <a:spcPts val="0"/>
              </a:spcBef>
              <a:buNone/>
            </a:pPr>
            <a:r>
              <a:rPr lang="en" sz="1600"/>
              <a:t>With a wide fan-base, Porsche is known as a high-end sports car that blends state-of-the-art technology with affordability</a:t>
            </a:r>
          </a:p>
        </p:txBody>
      </p:sp>
      <p:pic>
        <p:nvPicPr>
          <p:cNvPr descr="how-we-specd-it-2017-porsche-911-photo-670057-s-450x274.jpg" id="244" name="Shape 244"/>
          <p:cNvPicPr preferRelativeResize="0"/>
          <p:nvPr/>
        </p:nvPicPr>
        <p:blipFill>
          <a:blip r:embed="rId3">
            <a:alphaModFix/>
          </a:blip>
          <a:stretch>
            <a:fillRect/>
          </a:stretch>
        </p:blipFill>
        <p:spPr>
          <a:xfrm>
            <a:off x="922238" y="2649550"/>
            <a:ext cx="3287625" cy="2001800"/>
          </a:xfrm>
          <a:prstGeom prst="rect">
            <a:avLst/>
          </a:prstGeom>
          <a:noFill/>
          <a:ln>
            <a:noFill/>
          </a:ln>
        </p:spPr>
      </p:pic>
      <p:pic>
        <p:nvPicPr>
          <p:cNvPr descr="de!eur08.gif" id="245" name="Shape 245"/>
          <p:cNvPicPr preferRelativeResize="0"/>
          <p:nvPr/>
        </p:nvPicPr>
        <p:blipFill>
          <a:blip r:embed="rId4">
            <a:alphaModFix/>
          </a:blip>
          <a:stretch>
            <a:fillRect/>
          </a:stretch>
        </p:blipFill>
        <p:spPr>
          <a:xfrm>
            <a:off x="7742900" y="255125"/>
            <a:ext cx="1089400" cy="56362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Shape 250"/>
          <p:cNvSpPr txBox="1"/>
          <p:nvPr>
            <p:ph type="title"/>
          </p:nvPr>
        </p:nvSpPr>
        <p:spPr>
          <a:xfrm>
            <a:off x="311700" y="2150850"/>
            <a:ext cx="8520600" cy="841800"/>
          </a:xfrm>
          <a:prstGeom prst="rect">
            <a:avLst/>
          </a:prstGeom>
        </p:spPr>
        <p:txBody>
          <a:bodyPr anchorCtr="0" anchor="ctr" bIns="91425" lIns="91425" rIns="91425" wrap="square" tIns="91425">
            <a:noAutofit/>
          </a:bodyPr>
          <a:lstStyle/>
          <a:p>
            <a:pPr lvl="0">
              <a:spcBef>
                <a:spcPts val="0"/>
              </a:spcBef>
              <a:buClr>
                <a:srgbClr val="000000"/>
              </a:buClr>
              <a:buSzPct val="30555"/>
              <a:buFont typeface="Arial"/>
              <a:buNone/>
            </a:pPr>
            <a:r>
              <a:rPr b="1" lang="en"/>
              <a:t>Asian Car Manufacturers</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Shape 255"/>
          <p:cNvSpPr txBox="1"/>
          <p:nvPr>
            <p:ph type="title"/>
          </p:nvPr>
        </p:nvSpPr>
        <p:spPr>
          <a:xfrm>
            <a:off x="457200" y="185906"/>
            <a:ext cx="8229600" cy="762600"/>
          </a:xfrm>
          <a:prstGeom prst="rect">
            <a:avLst/>
          </a:prstGeom>
        </p:spPr>
        <p:txBody>
          <a:bodyPr anchorCtr="0" anchor="ctr" bIns="91425" lIns="91425" rIns="91425" wrap="square" tIns="91425">
            <a:noAutofit/>
          </a:bodyPr>
          <a:lstStyle/>
          <a:p>
            <a:pPr lvl="0" rtl="0">
              <a:spcBef>
                <a:spcPts val="0"/>
              </a:spcBef>
              <a:buNone/>
            </a:pPr>
            <a:r>
              <a:rPr b="1" lang="en" sz="2200"/>
              <a:t>Japanese</a:t>
            </a:r>
            <a:r>
              <a:rPr b="1" lang="en" sz="2200"/>
              <a:t> Car Manufacturers</a:t>
            </a:r>
          </a:p>
        </p:txBody>
      </p:sp>
      <p:sp>
        <p:nvSpPr>
          <p:cNvPr id="256" name="Shape 256"/>
          <p:cNvSpPr txBox="1"/>
          <p:nvPr>
            <p:ph idx="1" type="body"/>
          </p:nvPr>
        </p:nvSpPr>
        <p:spPr>
          <a:xfrm>
            <a:off x="526301" y="1047750"/>
            <a:ext cx="2683500" cy="3174900"/>
          </a:xfrm>
          <a:prstGeom prst="rect">
            <a:avLst/>
          </a:prstGeom>
        </p:spPr>
        <p:txBody>
          <a:bodyPr anchorCtr="0" anchor="t" bIns="91425" lIns="91425" rIns="91425" wrap="square" tIns="91425">
            <a:noAutofit/>
          </a:bodyPr>
          <a:lstStyle/>
          <a:p>
            <a:pPr lvl="0" rtl="0" algn="l">
              <a:spcBef>
                <a:spcPts val="0"/>
              </a:spcBef>
              <a:buClr>
                <a:schemeClr val="dk1"/>
              </a:buClr>
              <a:buSzPct val="84615"/>
              <a:buFont typeface="Arial"/>
              <a:buNone/>
            </a:pPr>
            <a:r>
              <a:t/>
            </a:r>
            <a:endParaRPr sz="1300"/>
          </a:p>
          <a:p>
            <a:pPr indent="-311150" lvl="0" marL="457200" rtl="0">
              <a:spcBef>
                <a:spcPts val="0"/>
              </a:spcBef>
              <a:buSzPct val="100000"/>
            </a:pPr>
            <a:r>
              <a:rPr lang="en" sz="1300"/>
              <a:t>Subsidiary of Toyota</a:t>
            </a:r>
          </a:p>
          <a:p>
            <a:pPr indent="-215900" lvl="1" marL="742950" rtl="0">
              <a:spcBef>
                <a:spcPts val="0"/>
              </a:spcBef>
              <a:buSzPct val="100000"/>
              <a:buChar char="○"/>
            </a:pPr>
            <a:r>
              <a:rPr lang="en" sz="1300"/>
              <a:t>Second largest auto company in the world</a:t>
            </a:r>
          </a:p>
          <a:p>
            <a:pPr indent="-311150" lvl="0" marL="457200" rtl="0">
              <a:spcBef>
                <a:spcPts val="0"/>
              </a:spcBef>
              <a:buSzPct val="100000"/>
            </a:pPr>
            <a:r>
              <a:rPr lang="en" sz="1300"/>
              <a:t>Created their first “sports car” with a starting Price of 375,000USD</a:t>
            </a:r>
          </a:p>
          <a:p>
            <a:pPr indent="-311150" lvl="0" marL="457200" rtl="0">
              <a:spcBef>
                <a:spcPts val="0"/>
              </a:spcBef>
              <a:buSzPct val="100000"/>
            </a:pPr>
            <a:r>
              <a:rPr lang="en" sz="1300"/>
              <a:t>Most well known for their high-end sedans</a:t>
            </a:r>
          </a:p>
          <a:p>
            <a:pPr lvl="0" rtl="0">
              <a:spcBef>
                <a:spcPts val="0"/>
              </a:spcBef>
              <a:buNone/>
            </a:pPr>
            <a:r>
              <a:t/>
            </a:r>
            <a:endParaRPr b="1" sz="1400">
              <a:latin typeface="Playfair Display"/>
              <a:ea typeface="Playfair Display"/>
              <a:cs typeface="Playfair Display"/>
              <a:sym typeface="Playfair Display"/>
            </a:endParaRPr>
          </a:p>
        </p:txBody>
      </p:sp>
      <p:sp>
        <p:nvSpPr>
          <p:cNvPr id="257" name="Shape 257"/>
          <p:cNvSpPr txBox="1"/>
          <p:nvPr>
            <p:ph idx="2" type="body"/>
          </p:nvPr>
        </p:nvSpPr>
        <p:spPr>
          <a:xfrm>
            <a:off x="3230250" y="1047750"/>
            <a:ext cx="2683500" cy="3174900"/>
          </a:xfrm>
          <a:prstGeom prst="rect">
            <a:avLst/>
          </a:prstGeom>
        </p:spPr>
        <p:txBody>
          <a:bodyPr anchorCtr="0" anchor="t" bIns="91425" lIns="91425" rIns="91425" wrap="square" tIns="91425">
            <a:noAutofit/>
          </a:bodyPr>
          <a:lstStyle/>
          <a:p>
            <a:pPr lvl="0" rtl="0">
              <a:spcBef>
                <a:spcPts val="0"/>
              </a:spcBef>
              <a:buNone/>
            </a:pPr>
            <a:r>
              <a:t/>
            </a:r>
            <a:endParaRPr b="1" sz="1300">
              <a:latin typeface="Playfair Display"/>
              <a:ea typeface="Playfair Display"/>
              <a:cs typeface="Playfair Display"/>
              <a:sym typeface="Playfair Display"/>
            </a:endParaRPr>
          </a:p>
          <a:p>
            <a:pPr indent="-311150" lvl="0" marL="457200" rtl="0">
              <a:spcBef>
                <a:spcPts val="0"/>
              </a:spcBef>
              <a:buSzPct val="100000"/>
            </a:pPr>
            <a:r>
              <a:rPr lang="en" sz="1300"/>
              <a:t>Subsidiary of Honda</a:t>
            </a:r>
          </a:p>
          <a:p>
            <a:pPr indent="-311150" lvl="0" marL="457200" rtl="0">
              <a:spcBef>
                <a:spcPts val="0"/>
              </a:spcBef>
              <a:buSzPct val="100000"/>
            </a:pPr>
            <a:r>
              <a:rPr lang="en" sz="1300"/>
              <a:t>Large-Size SUV capable of carrying 8 passengers</a:t>
            </a:r>
          </a:p>
          <a:p>
            <a:pPr indent="-311150" lvl="0" marL="457200" rtl="0">
              <a:spcBef>
                <a:spcPts val="0"/>
              </a:spcBef>
              <a:buSzPct val="100000"/>
            </a:pPr>
            <a:r>
              <a:rPr lang="en" sz="1300"/>
              <a:t>Built Exclusively in Lincoln, Alabama</a:t>
            </a:r>
          </a:p>
          <a:p>
            <a:pPr indent="-311150" lvl="0" marL="457200" rtl="0">
              <a:spcBef>
                <a:spcPts val="0"/>
              </a:spcBef>
              <a:buSzPct val="100000"/>
            </a:pPr>
            <a:r>
              <a:rPr lang="en" sz="1300"/>
              <a:t>The Acura brand is not available for sale in Japan</a:t>
            </a:r>
          </a:p>
        </p:txBody>
      </p:sp>
      <p:sp>
        <p:nvSpPr>
          <p:cNvPr id="258" name="Shape 258"/>
          <p:cNvSpPr txBox="1"/>
          <p:nvPr>
            <p:ph idx="3" type="body"/>
          </p:nvPr>
        </p:nvSpPr>
        <p:spPr>
          <a:xfrm>
            <a:off x="5893300" y="1047750"/>
            <a:ext cx="2683500" cy="3174900"/>
          </a:xfrm>
          <a:prstGeom prst="rect">
            <a:avLst/>
          </a:prstGeom>
        </p:spPr>
        <p:txBody>
          <a:bodyPr anchorCtr="0" anchor="t" bIns="91425" lIns="91425" rIns="91425" wrap="square" tIns="91425">
            <a:noAutofit/>
          </a:bodyPr>
          <a:lstStyle/>
          <a:p>
            <a:pPr lvl="0" rtl="0" algn="ctr">
              <a:spcBef>
                <a:spcPts val="0"/>
              </a:spcBef>
              <a:buClr>
                <a:schemeClr val="dk1"/>
              </a:buClr>
              <a:buSzPct val="84615"/>
              <a:buFont typeface="Arial"/>
              <a:buNone/>
            </a:pPr>
            <a:r>
              <a:t/>
            </a:r>
            <a:endParaRPr sz="1300"/>
          </a:p>
          <a:p>
            <a:pPr indent="-311150" lvl="0" marL="457200" rtl="0">
              <a:spcBef>
                <a:spcPts val="0"/>
              </a:spcBef>
              <a:buSzPct val="100000"/>
            </a:pPr>
            <a:r>
              <a:rPr lang="en" sz="1300"/>
              <a:t>High-End SUV that seats 8 with best in-class legroom</a:t>
            </a:r>
          </a:p>
          <a:p>
            <a:pPr indent="-311150" lvl="0" marL="457200" rtl="0">
              <a:spcBef>
                <a:spcPts val="0"/>
              </a:spcBef>
              <a:buSzPct val="100000"/>
            </a:pPr>
            <a:r>
              <a:rPr lang="en" sz="1300"/>
              <a:t>Design based off the Nissan Aramada</a:t>
            </a:r>
          </a:p>
          <a:p>
            <a:pPr indent="-311150" lvl="0" marL="457200" rtl="0">
              <a:spcBef>
                <a:spcPts val="0"/>
              </a:spcBef>
              <a:buSzPct val="100000"/>
            </a:pPr>
            <a:r>
              <a:rPr lang="en" sz="1300"/>
              <a:t>In Japan Infiniti Cars are sold under the Nissan Brand</a:t>
            </a:r>
          </a:p>
        </p:txBody>
      </p:sp>
      <p:sp>
        <p:nvSpPr>
          <p:cNvPr id="259" name="Shape 259"/>
          <p:cNvSpPr txBox="1"/>
          <p:nvPr/>
        </p:nvSpPr>
        <p:spPr>
          <a:xfrm>
            <a:off x="1098400" y="4487500"/>
            <a:ext cx="1539300" cy="276000"/>
          </a:xfrm>
          <a:prstGeom prst="rect">
            <a:avLst/>
          </a:prstGeom>
          <a:noFill/>
          <a:ln>
            <a:noFill/>
          </a:ln>
        </p:spPr>
        <p:txBody>
          <a:bodyPr anchorCtr="0" anchor="t" bIns="91425" lIns="91425" rIns="91425" wrap="square" tIns="91425">
            <a:noAutofit/>
          </a:bodyPr>
          <a:lstStyle/>
          <a:p>
            <a:pPr lvl="0" rtl="0" algn="ctr">
              <a:spcBef>
                <a:spcPts val="0"/>
              </a:spcBef>
              <a:buNone/>
            </a:pPr>
            <a:r>
              <a:rPr lang="en" sz="1100">
                <a:latin typeface="Playfair Display"/>
                <a:ea typeface="Playfair Display"/>
                <a:cs typeface="Playfair Display"/>
                <a:sym typeface="Playfair Display"/>
              </a:rPr>
              <a:t>Lexus LFA</a:t>
            </a:r>
          </a:p>
        </p:txBody>
      </p:sp>
      <p:sp>
        <p:nvSpPr>
          <p:cNvPr id="260" name="Shape 260"/>
          <p:cNvSpPr txBox="1"/>
          <p:nvPr/>
        </p:nvSpPr>
        <p:spPr>
          <a:xfrm>
            <a:off x="3916289" y="4487500"/>
            <a:ext cx="1665300" cy="276000"/>
          </a:xfrm>
          <a:prstGeom prst="rect">
            <a:avLst/>
          </a:prstGeom>
          <a:noFill/>
          <a:ln>
            <a:noFill/>
          </a:ln>
        </p:spPr>
        <p:txBody>
          <a:bodyPr anchorCtr="0" anchor="t" bIns="91425" lIns="91425" rIns="91425" wrap="square" tIns="91425">
            <a:noAutofit/>
          </a:bodyPr>
          <a:lstStyle/>
          <a:p>
            <a:pPr lvl="0" rtl="0" algn="ctr">
              <a:spcBef>
                <a:spcPts val="0"/>
              </a:spcBef>
              <a:buNone/>
            </a:pPr>
            <a:r>
              <a:rPr lang="en" sz="1100">
                <a:latin typeface="Playfair Display"/>
                <a:ea typeface="Playfair Display"/>
                <a:cs typeface="Playfair Display"/>
                <a:sym typeface="Playfair Display"/>
              </a:rPr>
              <a:t>Acura MDX</a:t>
            </a:r>
          </a:p>
        </p:txBody>
      </p:sp>
      <p:sp>
        <p:nvSpPr>
          <p:cNvPr id="261" name="Shape 261"/>
          <p:cNvSpPr txBox="1"/>
          <p:nvPr/>
        </p:nvSpPr>
        <p:spPr>
          <a:xfrm>
            <a:off x="6913838" y="4539250"/>
            <a:ext cx="1027500" cy="276000"/>
          </a:xfrm>
          <a:prstGeom prst="rect">
            <a:avLst/>
          </a:prstGeom>
          <a:noFill/>
          <a:ln>
            <a:noFill/>
          </a:ln>
        </p:spPr>
        <p:txBody>
          <a:bodyPr anchorCtr="0" anchor="t" bIns="91425" lIns="91425" rIns="91425" wrap="square" tIns="91425">
            <a:noAutofit/>
          </a:bodyPr>
          <a:lstStyle/>
          <a:p>
            <a:pPr lvl="0" rtl="0">
              <a:spcBef>
                <a:spcPts val="0"/>
              </a:spcBef>
              <a:buNone/>
            </a:pPr>
            <a:r>
              <a:rPr lang="en" sz="1100">
                <a:latin typeface="Playfair Display"/>
                <a:ea typeface="Playfair Display"/>
                <a:cs typeface="Playfair Display"/>
                <a:sym typeface="Playfair Display"/>
              </a:rPr>
              <a:t>Infiniti QX56</a:t>
            </a:r>
          </a:p>
        </p:txBody>
      </p:sp>
      <p:pic>
        <p:nvPicPr>
          <p:cNvPr id="262" name="Shape 262"/>
          <p:cNvPicPr preferRelativeResize="0"/>
          <p:nvPr/>
        </p:nvPicPr>
        <p:blipFill>
          <a:blip r:embed="rId3">
            <a:alphaModFix/>
          </a:blip>
          <a:stretch>
            <a:fillRect/>
          </a:stretch>
        </p:blipFill>
        <p:spPr>
          <a:xfrm>
            <a:off x="7804700" y="242150"/>
            <a:ext cx="1027600" cy="531656"/>
          </a:xfrm>
          <a:prstGeom prst="rect">
            <a:avLst/>
          </a:prstGeom>
          <a:noFill/>
          <a:ln>
            <a:noFill/>
          </a:ln>
        </p:spPr>
      </p:pic>
      <p:pic>
        <p:nvPicPr>
          <p:cNvPr descr="280px-Lexus_LFA_Yellow_Las_Vegas.jpg" id="263" name="Shape 263"/>
          <p:cNvPicPr preferRelativeResize="0"/>
          <p:nvPr/>
        </p:nvPicPr>
        <p:blipFill>
          <a:blip r:embed="rId4">
            <a:alphaModFix/>
          </a:blip>
          <a:stretch>
            <a:fillRect/>
          </a:stretch>
        </p:blipFill>
        <p:spPr>
          <a:xfrm>
            <a:off x="919763" y="3501897"/>
            <a:ext cx="1896575" cy="988928"/>
          </a:xfrm>
          <a:prstGeom prst="rect">
            <a:avLst/>
          </a:prstGeom>
          <a:noFill/>
          <a:ln>
            <a:noFill/>
          </a:ln>
        </p:spPr>
      </p:pic>
      <p:pic>
        <p:nvPicPr>
          <p:cNvPr descr="7631.jpg" id="264" name="Shape 264"/>
          <p:cNvPicPr preferRelativeResize="0"/>
          <p:nvPr/>
        </p:nvPicPr>
        <p:blipFill>
          <a:blip r:embed="rId5">
            <a:alphaModFix/>
          </a:blip>
          <a:stretch>
            <a:fillRect/>
          </a:stretch>
        </p:blipFill>
        <p:spPr>
          <a:xfrm>
            <a:off x="3840071" y="3440812"/>
            <a:ext cx="1817750" cy="1111100"/>
          </a:xfrm>
          <a:prstGeom prst="rect">
            <a:avLst/>
          </a:prstGeom>
          <a:noFill/>
          <a:ln>
            <a:noFill/>
          </a:ln>
        </p:spPr>
      </p:pic>
      <p:pic>
        <p:nvPicPr>
          <p:cNvPr descr="280px-2011_Infiniti_QX56_--_04-08-2011.jpg" id="265" name="Shape 265"/>
          <p:cNvPicPr preferRelativeResize="0"/>
          <p:nvPr/>
        </p:nvPicPr>
        <p:blipFill>
          <a:blip r:embed="rId6">
            <a:alphaModFix/>
          </a:blip>
          <a:stretch>
            <a:fillRect/>
          </a:stretch>
        </p:blipFill>
        <p:spPr>
          <a:xfrm>
            <a:off x="6479312" y="3430775"/>
            <a:ext cx="1896575" cy="1131172"/>
          </a:xfrm>
          <a:prstGeom prst="rect">
            <a:avLst/>
          </a:prstGeom>
          <a:noFill/>
          <a:ln>
            <a:noFill/>
          </a:ln>
        </p:spPr>
      </p:pic>
      <p:pic>
        <p:nvPicPr>
          <p:cNvPr descr="Lexus-logo-1988-1920x1080.png" id="266" name="Shape 266"/>
          <p:cNvPicPr preferRelativeResize="0"/>
          <p:nvPr/>
        </p:nvPicPr>
        <p:blipFill>
          <a:blip r:embed="rId7">
            <a:alphaModFix/>
          </a:blip>
          <a:stretch>
            <a:fillRect/>
          </a:stretch>
        </p:blipFill>
        <p:spPr>
          <a:xfrm>
            <a:off x="919770" y="588075"/>
            <a:ext cx="1758086" cy="988926"/>
          </a:xfrm>
          <a:prstGeom prst="rect">
            <a:avLst/>
          </a:prstGeom>
          <a:noFill/>
          <a:ln>
            <a:noFill/>
          </a:ln>
        </p:spPr>
      </p:pic>
      <p:pic>
        <p:nvPicPr>
          <p:cNvPr descr="Acura-Emblem-1.jpg" id="267" name="Shape 267"/>
          <p:cNvPicPr preferRelativeResize="0"/>
          <p:nvPr/>
        </p:nvPicPr>
        <p:blipFill>
          <a:blip r:embed="rId8">
            <a:alphaModFix/>
          </a:blip>
          <a:stretch>
            <a:fillRect/>
          </a:stretch>
        </p:blipFill>
        <p:spPr>
          <a:xfrm>
            <a:off x="4132488" y="761627"/>
            <a:ext cx="838126" cy="762600"/>
          </a:xfrm>
          <a:prstGeom prst="rect">
            <a:avLst/>
          </a:prstGeom>
          <a:noFill/>
          <a:ln>
            <a:noFill/>
          </a:ln>
        </p:spPr>
      </p:pic>
      <p:pic>
        <p:nvPicPr>
          <p:cNvPr descr="Infiniti-logo.png" id="268" name="Shape 268"/>
          <p:cNvPicPr preferRelativeResize="0"/>
          <p:nvPr/>
        </p:nvPicPr>
        <p:blipFill>
          <a:blip r:embed="rId9">
            <a:alphaModFix/>
          </a:blip>
          <a:stretch>
            <a:fillRect/>
          </a:stretch>
        </p:blipFill>
        <p:spPr>
          <a:xfrm>
            <a:off x="6754875" y="744738"/>
            <a:ext cx="1271901" cy="675601"/>
          </a:xfrm>
          <a:prstGeom prst="rect">
            <a:avLst/>
          </a:prstGeom>
          <a:noFill/>
          <a:ln>
            <a:noFill/>
          </a:ln>
        </p:spPr>
      </p:pic>
      <p:sp>
        <p:nvSpPr>
          <p:cNvPr id="269" name="Shape 269"/>
          <p:cNvSpPr/>
          <p:nvPr/>
        </p:nvSpPr>
        <p:spPr>
          <a:xfrm>
            <a:off x="7794600" y="221150"/>
            <a:ext cx="1027500" cy="540600"/>
          </a:xfrm>
          <a:prstGeom prst="rect">
            <a:avLst/>
          </a:prstGeom>
          <a:no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Shape 54"/>
          <p:cNvSpPr txBox="1"/>
          <p:nvPr>
            <p:ph type="title"/>
          </p:nvPr>
        </p:nvSpPr>
        <p:spPr>
          <a:xfrm>
            <a:off x="457200" y="338306"/>
            <a:ext cx="8229600" cy="762600"/>
          </a:xfrm>
          <a:prstGeom prst="rect">
            <a:avLst/>
          </a:prstGeom>
        </p:spPr>
        <p:txBody>
          <a:bodyPr anchorCtr="0" anchor="ctr" bIns="91425" lIns="91425" rIns="91425" wrap="square" tIns="91425">
            <a:noAutofit/>
          </a:bodyPr>
          <a:lstStyle/>
          <a:p>
            <a:pPr lvl="0">
              <a:spcBef>
                <a:spcPts val="0"/>
              </a:spcBef>
              <a:buNone/>
            </a:pPr>
            <a:r>
              <a:rPr b="1" lang="en" sz="2200"/>
              <a:t>Brief Overview of Luxury Car Industry</a:t>
            </a:r>
          </a:p>
        </p:txBody>
      </p:sp>
      <p:sp>
        <p:nvSpPr>
          <p:cNvPr id="55" name="Shape 55"/>
          <p:cNvSpPr txBox="1"/>
          <p:nvPr>
            <p:ph idx="1" type="body"/>
          </p:nvPr>
        </p:nvSpPr>
        <p:spPr>
          <a:xfrm>
            <a:off x="382425" y="1038000"/>
            <a:ext cx="3703800" cy="3747000"/>
          </a:xfrm>
          <a:prstGeom prst="rect">
            <a:avLst/>
          </a:prstGeom>
        </p:spPr>
        <p:txBody>
          <a:bodyPr anchorCtr="0" anchor="t" bIns="91425" lIns="91425" rIns="91425" wrap="square" tIns="91425">
            <a:noAutofit/>
          </a:bodyPr>
          <a:lstStyle/>
          <a:p>
            <a:pPr indent="-330200" lvl="0" marL="457200" rtl="0">
              <a:spcBef>
                <a:spcPts val="0"/>
              </a:spcBef>
              <a:buSzPct val="100000"/>
            </a:pPr>
            <a:r>
              <a:rPr lang="en" sz="1600"/>
              <a:t>Mercedes Benz, BMW, and Audi - 80% share in global luxury car market</a:t>
            </a:r>
          </a:p>
          <a:p>
            <a:pPr indent="-330200" lvl="0" marL="457200" rtl="0">
              <a:spcBef>
                <a:spcPts val="0"/>
              </a:spcBef>
              <a:buSzPct val="100000"/>
            </a:pPr>
            <a:r>
              <a:rPr lang="en" sz="1600"/>
              <a:t>China - the largest auto market since 2009</a:t>
            </a:r>
          </a:p>
          <a:p>
            <a:pPr indent="-330200" lvl="1" marL="914400" rtl="0">
              <a:spcBef>
                <a:spcPts val="0"/>
              </a:spcBef>
              <a:buSzPct val="100000"/>
              <a:buChar char="○"/>
            </a:pPr>
            <a:r>
              <a:rPr lang="en" sz="1600"/>
              <a:t>New focus market for auto manufacturers</a:t>
            </a:r>
          </a:p>
          <a:p>
            <a:pPr indent="-330200" lvl="1" marL="914400" rtl="0">
              <a:spcBef>
                <a:spcPts val="0"/>
              </a:spcBef>
              <a:buSzPct val="100000"/>
              <a:buChar char="○"/>
            </a:pPr>
            <a:r>
              <a:rPr lang="en" sz="1600"/>
              <a:t>Projected annual compounded growth rate of 12% from 2014-2020 for luxury cars</a:t>
            </a:r>
          </a:p>
        </p:txBody>
      </p:sp>
      <p:pic>
        <p:nvPicPr>
          <p:cNvPr id="56" name="Shape 56"/>
          <p:cNvPicPr preferRelativeResize="0"/>
          <p:nvPr/>
        </p:nvPicPr>
        <p:blipFill>
          <a:blip r:embed="rId3">
            <a:alphaModFix/>
          </a:blip>
          <a:stretch>
            <a:fillRect/>
          </a:stretch>
        </p:blipFill>
        <p:spPr>
          <a:xfrm>
            <a:off x="4194950" y="1174450"/>
            <a:ext cx="4491851" cy="34634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Shape 274"/>
          <p:cNvSpPr txBox="1"/>
          <p:nvPr>
            <p:ph type="title"/>
          </p:nvPr>
        </p:nvSpPr>
        <p:spPr>
          <a:xfrm>
            <a:off x="311700" y="2150850"/>
            <a:ext cx="8520600" cy="841800"/>
          </a:xfrm>
          <a:prstGeom prst="rect">
            <a:avLst/>
          </a:prstGeom>
        </p:spPr>
        <p:txBody>
          <a:bodyPr anchorCtr="0" anchor="ctr" bIns="91425" lIns="91425" rIns="91425" wrap="square" tIns="91425">
            <a:noAutofit/>
          </a:bodyPr>
          <a:lstStyle/>
          <a:p>
            <a:pPr lvl="0">
              <a:spcBef>
                <a:spcPts val="0"/>
              </a:spcBef>
              <a:buNone/>
            </a:pPr>
            <a:r>
              <a:rPr b="1" lang="en"/>
              <a:t>Vintage Car Resale</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Shape 279"/>
          <p:cNvSpPr txBox="1"/>
          <p:nvPr>
            <p:ph type="title"/>
          </p:nvPr>
        </p:nvSpPr>
        <p:spPr>
          <a:xfrm>
            <a:off x="457200" y="338306"/>
            <a:ext cx="8229600" cy="762600"/>
          </a:xfrm>
          <a:prstGeom prst="rect">
            <a:avLst/>
          </a:prstGeom>
        </p:spPr>
        <p:txBody>
          <a:bodyPr anchorCtr="0" anchor="ctr" bIns="91425" lIns="91425" rIns="91425" wrap="square" tIns="91425">
            <a:noAutofit/>
          </a:bodyPr>
          <a:lstStyle/>
          <a:p>
            <a:pPr lvl="0">
              <a:spcBef>
                <a:spcPts val="0"/>
              </a:spcBef>
              <a:buNone/>
            </a:pPr>
            <a:r>
              <a:rPr b="1" lang="en" sz="2200"/>
              <a:t>New Money Found in Older Cars</a:t>
            </a:r>
          </a:p>
        </p:txBody>
      </p:sp>
      <p:sp>
        <p:nvSpPr>
          <p:cNvPr id="280" name="Shape 280"/>
          <p:cNvSpPr txBox="1"/>
          <p:nvPr>
            <p:ph idx="1" type="body"/>
          </p:nvPr>
        </p:nvSpPr>
        <p:spPr>
          <a:xfrm>
            <a:off x="577575" y="1152475"/>
            <a:ext cx="3629400" cy="3416400"/>
          </a:xfrm>
          <a:prstGeom prst="rect">
            <a:avLst/>
          </a:prstGeom>
        </p:spPr>
        <p:txBody>
          <a:bodyPr anchorCtr="0" anchor="t" bIns="91425" lIns="91425" rIns="91425" wrap="square" tIns="91425">
            <a:noAutofit/>
          </a:bodyPr>
          <a:lstStyle/>
          <a:p>
            <a:pPr lvl="0" rtl="0" algn="ctr">
              <a:spcBef>
                <a:spcPts val="0"/>
              </a:spcBef>
              <a:buClr>
                <a:schemeClr val="dk1"/>
              </a:buClr>
              <a:buSzPct val="50000"/>
              <a:buFont typeface="Arial"/>
              <a:buNone/>
            </a:pPr>
            <a:r>
              <a:rPr b="1" lang="en" sz="2200">
                <a:latin typeface="Playfair Display"/>
                <a:ea typeface="Playfair Display"/>
                <a:cs typeface="Playfair Display"/>
                <a:sym typeface="Playfair Display"/>
              </a:rPr>
              <a:t>Concours d’Elegance</a:t>
            </a:r>
          </a:p>
          <a:p>
            <a:pPr indent="-330200" lvl="0" marL="457200" rtl="0">
              <a:spcBef>
                <a:spcPts val="0"/>
              </a:spcBef>
              <a:buSzPct val="100000"/>
            </a:pPr>
            <a:r>
              <a:rPr lang="en" sz="1600"/>
              <a:t>This “Competition of Elegance” has been held since 1929</a:t>
            </a:r>
          </a:p>
          <a:p>
            <a:pPr indent="-330200" lvl="0" marL="457200" rtl="0">
              <a:spcBef>
                <a:spcPts val="0"/>
              </a:spcBef>
              <a:buSzPct val="100000"/>
            </a:pPr>
            <a:r>
              <a:rPr lang="en" sz="1600"/>
              <a:t>Originally</a:t>
            </a:r>
            <a:r>
              <a:rPr lang="en" sz="1600"/>
              <a:t> started as a </a:t>
            </a:r>
            <a:r>
              <a:rPr lang="en" sz="1600"/>
              <a:t>competition</a:t>
            </a:r>
            <a:r>
              <a:rPr lang="en" sz="1600"/>
              <a:t> for horse carriages</a:t>
            </a:r>
          </a:p>
          <a:p>
            <a:pPr lvl="0" rtl="0">
              <a:spcBef>
                <a:spcPts val="0"/>
              </a:spcBef>
              <a:buNone/>
            </a:pPr>
            <a:r>
              <a:t/>
            </a:r>
            <a:endParaRPr sz="1600"/>
          </a:p>
          <a:p>
            <a:pPr indent="-330200" lvl="0" marL="457200" rtl="0">
              <a:spcBef>
                <a:spcPts val="0"/>
              </a:spcBef>
              <a:buSzPct val="100000"/>
            </a:pPr>
            <a:r>
              <a:rPr lang="en" sz="1600"/>
              <a:t>Gathering of the world’s most luxurious cars, regardless of age</a:t>
            </a:r>
          </a:p>
          <a:p>
            <a:pPr indent="-330200" lvl="0" marL="457200" rtl="0">
              <a:spcBef>
                <a:spcPts val="0"/>
              </a:spcBef>
              <a:buSzPct val="100000"/>
            </a:pPr>
            <a:r>
              <a:rPr lang="en" sz="1600"/>
              <a:t>Held throughout U.S. &amp; Europe where owners compete for prizes</a:t>
            </a:r>
          </a:p>
          <a:p>
            <a:pPr lvl="0">
              <a:spcBef>
                <a:spcPts val="0"/>
              </a:spcBef>
              <a:buNone/>
            </a:pPr>
            <a:r>
              <a:t/>
            </a:r>
            <a:endParaRPr sz="1600"/>
          </a:p>
        </p:txBody>
      </p:sp>
      <p:pic>
        <p:nvPicPr>
          <p:cNvPr descr="DSC_2341.jpg" id="281" name="Shape 281"/>
          <p:cNvPicPr preferRelativeResize="0"/>
          <p:nvPr/>
        </p:nvPicPr>
        <p:blipFill>
          <a:blip r:embed="rId3">
            <a:alphaModFix/>
          </a:blip>
          <a:stretch>
            <a:fillRect/>
          </a:stretch>
        </p:blipFill>
        <p:spPr>
          <a:xfrm>
            <a:off x="4311602" y="1152475"/>
            <a:ext cx="4710226" cy="3123300"/>
          </a:xfrm>
          <a:prstGeom prst="rect">
            <a:avLst/>
          </a:prstGeom>
          <a:noFill/>
          <a:ln>
            <a:noFill/>
          </a:ln>
        </p:spPr>
      </p:pic>
      <p:sp>
        <p:nvSpPr>
          <p:cNvPr id="282" name="Shape 282"/>
          <p:cNvSpPr txBox="1"/>
          <p:nvPr/>
        </p:nvSpPr>
        <p:spPr>
          <a:xfrm>
            <a:off x="4320800" y="4287300"/>
            <a:ext cx="4710300" cy="625200"/>
          </a:xfrm>
          <a:prstGeom prst="rect">
            <a:avLst/>
          </a:prstGeom>
          <a:noFill/>
          <a:ln>
            <a:noFill/>
          </a:ln>
        </p:spPr>
        <p:txBody>
          <a:bodyPr anchorCtr="0" anchor="t" bIns="91425" lIns="91425" rIns="91425" wrap="square" tIns="91425">
            <a:noAutofit/>
          </a:bodyPr>
          <a:lstStyle/>
          <a:p>
            <a:pPr lvl="0" rtl="0" algn="ctr">
              <a:spcBef>
                <a:spcPts val="0"/>
              </a:spcBef>
              <a:buNone/>
            </a:pPr>
            <a:r>
              <a:rPr lang="en">
                <a:latin typeface="Playfair Display"/>
                <a:ea typeface="Playfair Display"/>
                <a:cs typeface="Playfair Display"/>
                <a:sym typeface="Playfair Display"/>
              </a:rPr>
              <a:t>1954 MB 300SL next to 2013 MB SLS</a:t>
            </a:r>
          </a:p>
          <a:p>
            <a:pPr lvl="0" algn="ctr">
              <a:spcBef>
                <a:spcPts val="0"/>
              </a:spcBef>
              <a:buNone/>
            </a:pPr>
            <a:r>
              <a:rPr lang="en">
                <a:latin typeface="Playfair Display"/>
                <a:ea typeface="Playfair Display"/>
                <a:cs typeface="Playfair Display"/>
                <a:sym typeface="Playfair Display"/>
              </a:rPr>
              <a:t>2,090,000USD			250,000USD</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Shape 287"/>
          <p:cNvSpPr txBox="1"/>
          <p:nvPr>
            <p:ph type="title"/>
          </p:nvPr>
        </p:nvSpPr>
        <p:spPr>
          <a:xfrm>
            <a:off x="311700" y="2150850"/>
            <a:ext cx="8520600" cy="841800"/>
          </a:xfrm>
          <a:prstGeom prst="rect">
            <a:avLst/>
          </a:prstGeom>
        </p:spPr>
        <p:txBody>
          <a:bodyPr anchorCtr="0" anchor="ctr" bIns="91425" lIns="91425" rIns="91425" wrap="square" tIns="91425">
            <a:noAutofit/>
          </a:bodyPr>
          <a:lstStyle/>
          <a:p>
            <a:pPr lvl="0">
              <a:spcBef>
                <a:spcPts val="0"/>
              </a:spcBef>
              <a:buNone/>
            </a:pPr>
            <a:r>
              <a:rPr b="1" lang="en"/>
              <a:t>Niche Factors in the Car Market</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Shape 292"/>
          <p:cNvSpPr txBox="1"/>
          <p:nvPr>
            <p:ph type="title"/>
          </p:nvPr>
        </p:nvSpPr>
        <p:spPr>
          <a:xfrm>
            <a:off x="457200" y="338306"/>
            <a:ext cx="8229600" cy="762600"/>
          </a:xfrm>
          <a:prstGeom prst="rect">
            <a:avLst/>
          </a:prstGeom>
        </p:spPr>
        <p:txBody>
          <a:bodyPr anchorCtr="0" anchor="ctr" bIns="91425" lIns="91425" rIns="91425" wrap="square" tIns="91425">
            <a:noAutofit/>
          </a:bodyPr>
          <a:lstStyle/>
          <a:p>
            <a:pPr lvl="0">
              <a:spcBef>
                <a:spcPts val="0"/>
              </a:spcBef>
              <a:buNone/>
            </a:pPr>
            <a:r>
              <a:rPr b="1" lang="en" sz="2200"/>
              <a:t>Luxury Car Tuning</a:t>
            </a:r>
          </a:p>
        </p:txBody>
      </p:sp>
      <p:sp>
        <p:nvSpPr>
          <p:cNvPr id="293" name="Shape 293"/>
          <p:cNvSpPr txBox="1"/>
          <p:nvPr>
            <p:ph idx="1" type="body"/>
          </p:nvPr>
        </p:nvSpPr>
        <p:spPr>
          <a:xfrm>
            <a:off x="970212" y="971550"/>
            <a:ext cx="3496500" cy="2945700"/>
          </a:xfrm>
          <a:prstGeom prst="rect">
            <a:avLst/>
          </a:prstGeom>
        </p:spPr>
        <p:txBody>
          <a:bodyPr anchorCtr="0" anchor="t" bIns="91425" lIns="91425" rIns="91425" wrap="square" tIns="91425">
            <a:noAutofit/>
          </a:bodyPr>
          <a:lstStyle/>
          <a:p>
            <a:pPr lvl="0" rtl="0" algn="ctr">
              <a:spcBef>
                <a:spcPts val="0"/>
              </a:spcBef>
              <a:buNone/>
            </a:pPr>
            <a:r>
              <a:rPr lang="en"/>
              <a:t>Alpina</a:t>
            </a:r>
          </a:p>
          <a:p>
            <a:pPr indent="-330200" lvl="0" marL="457200" rtl="0">
              <a:spcBef>
                <a:spcPts val="0"/>
              </a:spcBef>
              <a:buSzPct val="100000"/>
            </a:pPr>
            <a:r>
              <a:rPr lang="en" sz="1600"/>
              <a:t>Custom Interior with Alpina marquees</a:t>
            </a:r>
          </a:p>
          <a:p>
            <a:pPr indent="-317500" lvl="1" marL="914400" rtl="0">
              <a:spcBef>
                <a:spcPts val="0"/>
              </a:spcBef>
              <a:buSzPct val="100000"/>
              <a:buChar char="○"/>
            </a:pPr>
            <a:r>
              <a:rPr lang="en" sz="1400"/>
              <a:t>20-Way power seats in Lavalina leather</a:t>
            </a:r>
          </a:p>
          <a:p>
            <a:pPr indent="-330200" lvl="0" marL="457200" rtl="0">
              <a:spcBef>
                <a:spcPts val="0"/>
              </a:spcBef>
              <a:buSzPct val="100000"/>
            </a:pPr>
            <a:r>
              <a:rPr lang="en" sz="1600"/>
              <a:t>Fully sanctioned by BMW, advertised on their website</a:t>
            </a:r>
          </a:p>
          <a:p>
            <a:pPr indent="-330200" lvl="0" marL="457200">
              <a:spcBef>
                <a:spcPts val="0"/>
              </a:spcBef>
              <a:buSzPct val="100000"/>
            </a:pPr>
            <a:r>
              <a:rPr lang="en" sz="1600"/>
              <a:t>Raises the price by 50,000USD</a:t>
            </a:r>
          </a:p>
        </p:txBody>
      </p:sp>
      <p:sp>
        <p:nvSpPr>
          <p:cNvPr id="294" name="Shape 294"/>
          <p:cNvSpPr txBox="1"/>
          <p:nvPr>
            <p:ph idx="2" type="body"/>
          </p:nvPr>
        </p:nvSpPr>
        <p:spPr>
          <a:xfrm>
            <a:off x="4677288" y="971550"/>
            <a:ext cx="3496500" cy="2945700"/>
          </a:xfrm>
          <a:prstGeom prst="rect">
            <a:avLst/>
          </a:prstGeom>
        </p:spPr>
        <p:txBody>
          <a:bodyPr anchorCtr="0" anchor="t" bIns="91425" lIns="91425" rIns="91425" wrap="square" tIns="91425">
            <a:noAutofit/>
          </a:bodyPr>
          <a:lstStyle/>
          <a:p>
            <a:pPr lvl="0" rtl="0" algn="ctr">
              <a:spcBef>
                <a:spcPts val="0"/>
              </a:spcBef>
              <a:buNone/>
            </a:pPr>
            <a:r>
              <a:rPr lang="en" sz="1800"/>
              <a:t>Brabus</a:t>
            </a:r>
          </a:p>
          <a:p>
            <a:pPr indent="-228600" lvl="0" marL="457200" rtl="0">
              <a:spcBef>
                <a:spcPts val="0"/>
              </a:spcBef>
            </a:pPr>
            <a:r>
              <a:rPr lang="en"/>
              <a:t>Completely</a:t>
            </a:r>
            <a:r>
              <a:rPr lang="en"/>
              <a:t> redesigned interior and exterior</a:t>
            </a:r>
          </a:p>
          <a:p>
            <a:pPr indent="-317500" lvl="1" marL="914400" rtl="0">
              <a:spcBef>
                <a:spcPts val="0"/>
              </a:spcBef>
              <a:buSzPct val="100000"/>
              <a:buChar char="○"/>
            </a:pPr>
            <a:r>
              <a:rPr lang="en" sz="1400"/>
              <a:t>Handcrafted </a:t>
            </a:r>
            <a:r>
              <a:rPr lang="en" sz="1400"/>
              <a:t>finishes</a:t>
            </a:r>
          </a:p>
          <a:p>
            <a:pPr indent="-228600" lvl="0" marL="457200" rtl="0">
              <a:spcBef>
                <a:spcPts val="0"/>
              </a:spcBef>
            </a:pPr>
            <a:r>
              <a:rPr lang="en"/>
              <a:t>Custom exhaust system and engine computer</a:t>
            </a:r>
          </a:p>
          <a:p>
            <a:pPr indent="-228600" lvl="0" marL="457200">
              <a:spcBef>
                <a:spcPts val="0"/>
              </a:spcBef>
            </a:pPr>
            <a:r>
              <a:rPr lang="en"/>
              <a:t>Raises the price by 150,000EUR</a:t>
            </a:r>
          </a:p>
        </p:txBody>
      </p:sp>
      <p:pic>
        <p:nvPicPr>
          <p:cNvPr descr="2017-BMW-ALPINA-B7-images-18.jpg" id="295" name="Shape 295"/>
          <p:cNvPicPr preferRelativeResize="0"/>
          <p:nvPr/>
        </p:nvPicPr>
        <p:blipFill>
          <a:blip r:embed="rId3">
            <a:alphaModFix/>
          </a:blip>
          <a:stretch>
            <a:fillRect/>
          </a:stretch>
        </p:blipFill>
        <p:spPr>
          <a:xfrm>
            <a:off x="1644412" y="3351450"/>
            <a:ext cx="2148074" cy="1343173"/>
          </a:xfrm>
          <a:prstGeom prst="rect">
            <a:avLst/>
          </a:prstGeom>
          <a:noFill/>
          <a:ln>
            <a:noFill/>
          </a:ln>
        </p:spPr>
      </p:pic>
      <p:pic>
        <p:nvPicPr>
          <p:cNvPr descr="b_48497.jpg" id="296" name="Shape 296"/>
          <p:cNvPicPr preferRelativeResize="0"/>
          <p:nvPr/>
        </p:nvPicPr>
        <p:blipFill>
          <a:blip r:embed="rId4">
            <a:alphaModFix/>
          </a:blip>
          <a:stretch>
            <a:fillRect/>
          </a:stretch>
        </p:blipFill>
        <p:spPr>
          <a:xfrm>
            <a:off x="5132750" y="3247674"/>
            <a:ext cx="2585603" cy="14469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Shape 301"/>
          <p:cNvSpPr txBox="1"/>
          <p:nvPr>
            <p:ph type="title"/>
          </p:nvPr>
        </p:nvSpPr>
        <p:spPr>
          <a:xfrm>
            <a:off x="311700" y="2150850"/>
            <a:ext cx="8520600" cy="841800"/>
          </a:xfrm>
          <a:prstGeom prst="rect">
            <a:avLst/>
          </a:prstGeom>
        </p:spPr>
        <p:txBody>
          <a:bodyPr anchorCtr="0" anchor="ctr" bIns="91425" lIns="91425" rIns="91425" wrap="square" tIns="91425">
            <a:noAutofit/>
          </a:bodyPr>
          <a:lstStyle/>
          <a:p>
            <a:pPr lvl="0">
              <a:spcBef>
                <a:spcPts val="0"/>
              </a:spcBef>
              <a:buNone/>
            </a:pPr>
            <a:r>
              <a:rPr b="1" lang="en"/>
              <a:t>Trends</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Shape 306"/>
          <p:cNvSpPr txBox="1"/>
          <p:nvPr>
            <p:ph type="title"/>
          </p:nvPr>
        </p:nvSpPr>
        <p:spPr>
          <a:xfrm>
            <a:off x="457200" y="414506"/>
            <a:ext cx="8229600" cy="762600"/>
          </a:xfrm>
          <a:prstGeom prst="rect">
            <a:avLst/>
          </a:prstGeom>
        </p:spPr>
        <p:txBody>
          <a:bodyPr anchorCtr="0" anchor="ctr" bIns="91425" lIns="91425" rIns="91425" wrap="square" tIns="91425">
            <a:noAutofit/>
          </a:bodyPr>
          <a:lstStyle/>
          <a:p>
            <a:pPr lvl="0">
              <a:spcBef>
                <a:spcPts val="0"/>
              </a:spcBef>
              <a:buNone/>
            </a:pPr>
            <a:r>
              <a:rPr b="1" lang="en" sz="2200"/>
              <a:t>Sustainability</a:t>
            </a:r>
          </a:p>
        </p:txBody>
      </p:sp>
      <p:sp>
        <p:nvSpPr>
          <p:cNvPr id="307" name="Shape 307"/>
          <p:cNvSpPr txBox="1"/>
          <p:nvPr>
            <p:ph idx="1" type="body"/>
          </p:nvPr>
        </p:nvSpPr>
        <p:spPr>
          <a:xfrm>
            <a:off x="4247150" y="1785200"/>
            <a:ext cx="4631400" cy="3067500"/>
          </a:xfrm>
          <a:prstGeom prst="rect">
            <a:avLst/>
          </a:prstGeom>
        </p:spPr>
        <p:txBody>
          <a:bodyPr anchorCtr="0" anchor="t" bIns="91425" lIns="91425" rIns="91425" wrap="square" tIns="91425">
            <a:noAutofit/>
          </a:bodyPr>
          <a:lstStyle/>
          <a:p>
            <a:pPr indent="-330200" lvl="0" marL="457200" rtl="0">
              <a:spcBef>
                <a:spcPts val="0"/>
              </a:spcBef>
              <a:buSzPct val="100000"/>
            </a:pPr>
            <a:r>
              <a:rPr lang="en" sz="1600">
                <a:solidFill>
                  <a:srgbClr val="333333"/>
                </a:solidFill>
                <a:highlight>
                  <a:srgbClr val="FFFFFF"/>
                </a:highlight>
              </a:rPr>
              <a:t>70% year-over-year increase in monthly sales of EV in 2016 </a:t>
            </a:r>
          </a:p>
          <a:p>
            <a:pPr indent="-330200" lvl="0" marL="457200" rtl="0">
              <a:spcBef>
                <a:spcPts val="0"/>
              </a:spcBef>
              <a:buClr>
                <a:srgbClr val="333333"/>
              </a:buClr>
              <a:buSzPct val="100000"/>
            </a:pPr>
            <a:r>
              <a:rPr lang="en" sz="1600">
                <a:solidFill>
                  <a:srgbClr val="333333"/>
                </a:solidFill>
                <a:highlight>
                  <a:srgbClr val="FFFFFF"/>
                </a:highlight>
              </a:rPr>
              <a:t>30 EV models by end of 2016 </a:t>
            </a:r>
          </a:p>
          <a:p>
            <a:pPr indent="-330200" lvl="0" marL="457200" rtl="0">
              <a:spcBef>
                <a:spcPts val="0"/>
              </a:spcBef>
              <a:buClr>
                <a:srgbClr val="333333"/>
              </a:buClr>
              <a:buSzPct val="100000"/>
            </a:pPr>
            <a:r>
              <a:rPr lang="en" sz="1600">
                <a:solidFill>
                  <a:srgbClr val="333333"/>
                </a:solidFill>
                <a:highlight>
                  <a:srgbClr val="FFFFFF"/>
                </a:highlight>
              </a:rPr>
              <a:t>Technology helping EV batteries become less expensive and longer lasting</a:t>
            </a:r>
          </a:p>
          <a:p>
            <a:pPr indent="-330200" lvl="0" marL="457200" rtl="0">
              <a:spcBef>
                <a:spcPts val="0"/>
              </a:spcBef>
              <a:buClr>
                <a:srgbClr val="333333"/>
              </a:buClr>
              <a:buSzPct val="100000"/>
            </a:pPr>
            <a:r>
              <a:rPr lang="en" sz="1600">
                <a:solidFill>
                  <a:srgbClr val="333333"/>
                </a:solidFill>
                <a:highlight>
                  <a:srgbClr val="FFFFFF"/>
                </a:highlight>
              </a:rPr>
              <a:t>Prediction EVs will be 58% of light vehicle market by 2030</a:t>
            </a:r>
          </a:p>
        </p:txBody>
      </p:sp>
      <p:pic>
        <p:nvPicPr>
          <p:cNvPr id="308" name="Shape 308"/>
          <p:cNvPicPr preferRelativeResize="0"/>
          <p:nvPr/>
        </p:nvPicPr>
        <p:blipFill rotWithShape="1">
          <a:blip r:embed="rId3">
            <a:alphaModFix/>
          </a:blip>
          <a:srcRect b="23890" l="3492" r="29734" t="0"/>
          <a:stretch/>
        </p:blipFill>
        <p:spPr>
          <a:xfrm>
            <a:off x="457200" y="1394975"/>
            <a:ext cx="3670876" cy="25533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Shape 313"/>
          <p:cNvSpPr txBox="1"/>
          <p:nvPr>
            <p:ph type="title"/>
          </p:nvPr>
        </p:nvSpPr>
        <p:spPr>
          <a:xfrm>
            <a:off x="457200" y="338306"/>
            <a:ext cx="8229600" cy="762600"/>
          </a:xfrm>
          <a:prstGeom prst="rect">
            <a:avLst/>
          </a:prstGeom>
        </p:spPr>
        <p:txBody>
          <a:bodyPr anchorCtr="0" anchor="ctr" bIns="91425" lIns="91425" rIns="91425" wrap="square" tIns="91425">
            <a:noAutofit/>
          </a:bodyPr>
          <a:lstStyle/>
          <a:p>
            <a:pPr lvl="0">
              <a:spcBef>
                <a:spcPts val="0"/>
              </a:spcBef>
              <a:buNone/>
            </a:pPr>
            <a:r>
              <a:rPr b="1" lang="en" sz="2200"/>
              <a:t>Driverless Cars</a:t>
            </a:r>
          </a:p>
        </p:txBody>
      </p:sp>
      <p:sp>
        <p:nvSpPr>
          <p:cNvPr id="314" name="Shape 314"/>
          <p:cNvSpPr txBox="1"/>
          <p:nvPr>
            <p:ph idx="1" type="body"/>
          </p:nvPr>
        </p:nvSpPr>
        <p:spPr>
          <a:xfrm>
            <a:off x="4853375" y="1271650"/>
            <a:ext cx="3969600" cy="3067500"/>
          </a:xfrm>
          <a:prstGeom prst="rect">
            <a:avLst/>
          </a:prstGeom>
        </p:spPr>
        <p:txBody>
          <a:bodyPr anchorCtr="0" anchor="t" bIns="91425" lIns="91425" rIns="91425" wrap="square" tIns="91425">
            <a:noAutofit/>
          </a:bodyPr>
          <a:lstStyle/>
          <a:p>
            <a:pPr indent="-342900" lvl="0" marL="457200" rtl="0">
              <a:spcBef>
                <a:spcPts val="0"/>
              </a:spcBef>
              <a:buSzPct val="100000"/>
            </a:pPr>
            <a:r>
              <a:rPr lang="en" sz="1800"/>
              <a:t>Luxury and Non-Luxury Auto manufacturers in the industry</a:t>
            </a:r>
          </a:p>
          <a:p>
            <a:pPr indent="-342900" lvl="0" marL="457200" rtl="0">
              <a:spcBef>
                <a:spcPts val="0"/>
              </a:spcBef>
              <a:buSzPct val="100000"/>
            </a:pPr>
            <a:r>
              <a:rPr lang="en" sz="1800"/>
              <a:t>Cars on the market with autonomous features</a:t>
            </a:r>
          </a:p>
          <a:p>
            <a:pPr indent="-342900" lvl="0" marL="457200" rtl="0">
              <a:spcBef>
                <a:spcPts val="0"/>
              </a:spcBef>
              <a:buSzPct val="100000"/>
            </a:pPr>
            <a:r>
              <a:rPr lang="en" sz="1800"/>
              <a:t>Raises Ethical Dilemmas</a:t>
            </a:r>
          </a:p>
          <a:p>
            <a:pPr indent="-342900" lvl="0" marL="457200" rtl="0">
              <a:spcBef>
                <a:spcPts val="0"/>
              </a:spcBef>
              <a:buSzPct val="100000"/>
            </a:pPr>
            <a:r>
              <a:rPr lang="en" sz="1800"/>
              <a:t>Reduction of Accidents</a:t>
            </a:r>
          </a:p>
        </p:txBody>
      </p:sp>
      <p:pic>
        <p:nvPicPr>
          <p:cNvPr id="315" name="Shape 315"/>
          <p:cNvPicPr preferRelativeResize="0"/>
          <p:nvPr/>
        </p:nvPicPr>
        <p:blipFill>
          <a:blip r:embed="rId3">
            <a:alphaModFix/>
          </a:blip>
          <a:stretch>
            <a:fillRect/>
          </a:stretch>
        </p:blipFill>
        <p:spPr>
          <a:xfrm>
            <a:off x="518200" y="1347856"/>
            <a:ext cx="4293349" cy="268384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Shape 320"/>
          <p:cNvSpPr txBox="1"/>
          <p:nvPr>
            <p:ph type="title"/>
          </p:nvPr>
        </p:nvSpPr>
        <p:spPr>
          <a:xfrm>
            <a:off x="457200" y="338306"/>
            <a:ext cx="8229600" cy="762600"/>
          </a:xfrm>
          <a:prstGeom prst="rect">
            <a:avLst/>
          </a:prstGeom>
        </p:spPr>
        <p:txBody>
          <a:bodyPr anchorCtr="0" anchor="ctr" bIns="91425" lIns="91425" rIns="91425" wrap="square" tIns="91425">
            <a:noAutofit/>
          </a:bodyPr>
          <a:lstStyle/>
          <a:p>
            <a:pPr lvl="0">
              <a:spcBef>
                <a:spcPts val="0"/>
              </a:spcBef>
              <a:buClr>
                <a:schemeClr val="dk1"/>
              </a:buClr>
              <a:buSzPct val="50000"/>
              <a:buFont typeface="Arial"/>
              <a:buNone/>
            </a:pPr>
            <a:r>
              <a:rPr b="1" lang="en" sz="2200"/>
              <a:t>Tesla in the Autonomous Vehicle Race</a:t>
            </a:r>
          </a:p>
          <a:p>
            <a:pPr lvl="0">
              <a:spcBef>
                <a:spcPts val="0"/>
              </a:spcBef>
              <a:buNone/>
            </a:pPr>
            <a:r>
              <a:t/>
            </a:r>
            <a:endParaRPr/>
          </a:p>
        </p:txBody>
      </p:sp>
      <p:pic>
        <p:nvPicPr>
          <p:cNvPr id="321" name="Shape 321"/>
          <p:cNvPicPr preferRelativeResize="0"/>
          <p:nvPr/>
        </p:nvPicPr>
        <p:blipFill rotWithShape="1">
          <a:blip r:embed="rId3">
            <a:alphaModFix/>
          </a:blip>
          <a:srcRect b="0" l="6058" r="7391" t="0"/>
          <a:stretch/>
        </p:blipFill>
        <p:spPr>
          <a:xfrm>
            <a:off x="1526913" y="1016300"/>
            <a:ext cx="5919424" cy="3580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Shape 326"/>
          <p:cNvSpPr txBox="1"/>
          <p:nvPr>
            <p:ph type="title"/>
          </p:nvPr>
        </p:nvSpPr>
        <p:spPr>
          <a:xfrm>
            <a:off x="457200" y="338306"/>
            <a:ext cx="8229600" cy="762600"/>
          </a:xfrm>
          <a:prstGeom prst="rect">
            <a:avLst/>
          </a:prstGeom>
        </p:spPr>
        <p:txBody>
          <a:bodyPr anchorCtr="0" anchor="ctr" bIns="91425" lIns="91425" rIns="91425" wrap="square" tIns="91425">
            <a:noAutofit/>
          </a:bodyPr>
          <a:lstStyle/>
          <a:p>
            <a:pPr lvl="0" rtl="0">
              <a:spcBef>
                <a:spcPts val="0"/>
              </a:spcBef>
              <a:buNone/>
            </a:pPr>
            <a:r>
              <a:rPr b="1" lang="en" sz="2200"/>
              <a:t>Lucid Air</a:t>
            </a:r>
          </a:p>
        </p:txBody>
      </p:sp>
      <p:sp>
        <p:nvSpPr>
          <p:cNvPr id="327" name="Shape 327"/>
          <p:cNvSpPr txBox="1"/>
          <p:nvPr>
            <p:ph idx="1" type="body"/>
          </p:nvPr>
        </p:nvSpPr>
        <p:spPr>
          <a:xfrm>
            <a:off x="803500" y="997400"/>
            <a:ext cx="4353900" cy="3067500"/>
          </a:xfrm>
          <a:prstGeom prst="rect">
            <a:avLst/>
          </a:prstGeom>
        </p:spPr>
        <p:txBody>
          <a:bodyPr anchorCtr="0" anchor="t" bIns="91425" lIns="91425" rIns="91425" wrap="square" tIns="91425">
            <a:noAutofit/>
          </a:bodyPr>
          <a:lstStyle/>
          <a:p>
            <a:pPr indent="-330200" lvl="0" marL="457200" rtl="0">
              <a:spcBef>
                <a:spcPts val="0"/>
              </a:spcBef>
              <a:buSzPct val="100000"/>
            </a:pPr>
            <a:r>
              <a:rPr lang="en" sz="1600">
                <a:solidFill>
                  <a:srgbClr val="1A1A1A"/>
                </a:solidFill>
              </a:rPr>
              <a:t>315 mile range</a:t>
            </a:r>
          </a:p>
          <a:p>
            <a:pPr indent="-330200" lvl="0" marL="457200" rtl="0">
              <a:spcBef>
                <a:spcPts val="0"/>
              </a:spcBef>
              <a:buClr>
                <a:srgbClr val="333333"/>
              </a:buClr>
              <a:buSzPct val="100000"/>
            </a:pPr>
            <a:r>
              <a:rPr lang="en" sz="1600">
                <a:solidFill>
                  <a:srgbClr val="1A1A1A"/>
                </a:solidFill>
              </a:rPr>
              <a:t>1,000 horsepower</a:t>
            </a:r>
          </a:p>
          <a:p>
            <a:pPr indent="-330200" lvl="0" marL="457200" rtl="0">
              <a:spcBef>
                <a:spcPts val="0"/>
              </a:spcBef>
              <a:buClr>
                <a:srgbClr val="333333"/>
              </a:buClr>
              <a:buSzPct val="100000"/>
            </a:pPr>
            <a:r>
              <a:rPr lang="en" sz="1600">
                <a:solidFill>
                  <a:srgbClr val="1A1A1A"/>
                </a:solidFill>
              </a:rPr>
              <a:t>55 degree reclining seats controlled by touchscreen</a:t>
            </a:r>
          </a:p>
          <a:p>
            <a:pPr indent="-330200" lvl="0" marL="457200" rtl="0">
              <a:spcBef>
                <a:spcPts val="0"/>
              </a:spcBef>
              <a:buClr>
                <a:srgbClr val="333333"/>
              </a:buClr>
              <a:buSzPct val="100000"/>
            </a:pPr>
            <a:r>
              <a:rPr lang="en" sz="1600">
                <a:solidFill>
                  <a:srgbClr val="1A1A1A"/>
                </a:solidFill>
              </a:rPr>
              <a:t>Panoramic sunroof</a:t>
            </a:r>
          </a:p>
          <a:p>
            <a:pPr indent="-330200" lvl="0" marL="457200" rtl="0">
              <a:spcBef>
                <a:spcPts val="0"/>
              </a:spcBef>
              <a:buClr>
                <a:srgbClr val="333333"/>
              </a:buClr>
              <a:buSzPct val="100000"/>
            </a:pPr>
            <a:r>
              <a:rPr lang="en" sz="1600">
                <a:solidFill>
                  <a:srgbClr val="1A1A1A"/>
                </a:solidFill>
              </a:rPr>
              <a:t>Ambient color-changing light controls</a:t>
            </a:r>
          </a:p>
          <a:p>
            <a:pPr indent="-330200" lvl="0" marL="457200" rtl="0">
              <a:spcBef>
                <a:spcPts val="0"/>
              </a:spcBef>
              <a:buClr>
                <a:srgbClr val="333333"/>
              </a:buClr>
              <a:buSzPct val="100000"/>
            </a:pPr>
            <a:r>
              <a:rPr lang="en" sz="1600">
                <a:solidFill>
                  <a:srgbClr val="1A1A1A"/>
                </a:solidFill>
              </a:rPr>
              <a:t>Future autonomous driving features </a:t>
            </a:r>
          </a:p>
          <a:p>
            <a:pPr indent="-330200" lvl="0" marL="457200" rtl="0">
              <a:spcBef>
                <a:spcPts val="0"/>
              </a:spcBef>
              <a:buClr>
                <a:srgbClr val="333333"/>
              </a:buClr>
              <a:buSzPct val="100000"/>
            </a:pPr>
            <a:r>
              <a:rPr lang="en" sz="1600">
                <a:solidFill>
                  <a:srgbClr val="1A1A1A"/>
                </a:solidFill>
              </a:rPr>
              <a:t>Cost $100k+ (lower base vehicles starts at $52.5k)</a:t>
            </a:r>
          </a:p>
        </p:txBody>
      </p:sp>
      <p:pic>
        <p:nvPicPr>
          <p:cNvPr id="328" name="Shape 328"/>
          <p:cNvPicPr preferRelativeResize="0"/>
          <p:nvPr/>
        </p:nvPicPr>
        <p:blipFill rotWithShape="1">
          <a:blip r:embed="rId3">
            <a:alphaModFix/>
          </a:blip>
          <a:srcRect b="0" l="0" r="11738" t="19257"/>
          <a:stretch/>
        </p:blipFill>
        <p:spPr>
          <a:xfrm>
            <a:off x="5573625" y="2954400"/>
            <a:ext cx="3224100" cy="1843425"/>
          </a:xfrm>
          <a:prstGeom prst="rect">
            <a:avLst/>
          </a:prstGeom>
          <a:noFill/>
          <a:ln>
            <a:noFill/>
          </a:ln>
        </p:spPr>
      </p:pic>
      <p:pic>
        <p:nvPicPr>
          <p:cNvPr id="329" name="Shape 329"/>
          <p:cNvPicPr preferRelativeResize="0"/>
          <p:nvPr/>
        </p:nvPicPr>
        <p:blipFill>
          <a:blip r:embed="rId4">
            <a:alphaModFix/>
          </a:blip>
          <a:stretch>
            <a:fillRect/>
          </a:stretch>
        </p:blipFill>
        <p:spPr>
          <a:xfrm>
            <a:off x="5573625" y="821350"/>
            <a:ext cx="3224099" cy="201496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Shape 334"/>
          <p:cNvSpPr txBox="1"/>
          <p:nvPr>
            <p:ph type="title"/>
          </p:nvPr>
        </p:nvSpPr>
        <p:spPr>
          <a:xfrm>
            <a:off x="457200" y="338306"/>
            <a:ext cx="8229600" cy="762600"/>
          </a:xfrm>
          <a:prstGeom prst="rect">
            <a:avLst/>
          </a:prstGeom>
        </p:spPr>
        <p:txBody>
          <a:bodyPr anchorCtr="0" anchor="ctr" bIns="91425" lIns="91425" rIns="91425" wrap="square" tIns="91425">
            <a:noAutofit/>
          </a:bodyPr>
          <a:lstStyle/>
          <a:p>
            <a:pPr lvl="0">
              <a:spcBef>
                <a:spcPts val="0"/>
              </a:spcBef>
              <a:buClr>
                <a:schemeClr val="dk1"/>
              </a:buClr>
              <a:buSzPct val="50000"/>
              <a:buFont typeface="Arial"/>
              <a:buNone/>
            </a:pPr>
            <a:r>
              <a:rPr b="1" lang="en" sz="2200">
                <a:solidFill>
                  <a:srgbClr val="000000"/>
                </a:solidFill>
              </a:rPr>
              <a:t>Tech Companies in the Autonomous Vehicle Race</a:t>
            </a:r>
          </a:p>
          <a:p>
            <a:pPr lvl="0" rtl="0">
              <a:spcBef>
                <a:spcPts val="0"/>
              </a:spcBef>
              <a:buNone/>
            </a:pPr>
            <a:r>
              <a:t/>
            </a:r>
            <a:endParaRPr sz="1800">
              <a:solidFill>
                <a:srgbClr val="000000"/>
              </a:solidFill>
              <a:latin typeface="Times New Roman"/>
              <a:ea typeface="Times New Roman"/>
              <a:cs typeface="Times New Roman"/>
              <a:sym typeface="Times New Roman"/>
            </a:endParaRPr>
          </a:p>
        </p:txBody>
      </p:sp>
      <p:pic>
        <p:nvPicPr>
          <p:cNvPr id="335" name="Shape 335"/>
          <p:cNvPicPr preferRelativeResize="0"/>
          <p:nvPr/>
        </p:nvPicPr>
        <p:blipFill>
          <a:blip r:embed="rId3">
            <a:alphaModFix/>
          </a:blip>
          <a:stretch>
            <a:fillRect/>
          </a:stretch>
        </p:blipFill>
        <p:spPr>
          <a:xfrm>
            <a:off x="641425" y="1554413"/>
            <a:ext cx="3756077" cy="2504624"/>
          </a:xfrm>
          <a:prstGeom prst="rect">
            <a:avLst/>
          </a:prstGeom>
          <a:noFill/>
          <a:ln>
            <a:noFill/>
          </a:ln>
        </p:spPr>
      </p:pic>
      <p:pic>
        <p:nvPicPr>
          <p:cNvPr id="336" name="Shape 336"/>
          <p:cNvPicPr preferRelativeResize="0"/>
          <p:nvPr/>
        </p:nvPicPr>
        <p:blipFill rotWithShape="1">
          <a:blip r:embed="rId4">
            <a:alphaModFix/>
          </a:blip>
          <a:srcRect b="0" l="12415" r="18028" t="0"/>
          <a:stretch/>
        </p:blipFill>
        <p:spPr>
          <a:xfrm>
            <a:off x="4824250" y="1554437"/>
            <a:ext cx="3862549" cy="284756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pic>
        <p:nvPicPr>
          <p:cNvPr id="61" name="Shape 61"/>
          <p:cNvPicPr preferRelativeResize="0"/>
          <p:nvPr/>
        </p:nvPicPr>
        <p:blipFill>
          <a:blip r:embed="rId3">
            <a:alphaModFix/>
          </a:blip>
          <a:stretch>
            <a:fillRect/>
          </a:stretch>
        </p:blipFill>
        <p:spPr>
          <a:xfrm>
            <a:off x="0" y="0"/>
            <a:ext cx="9144000" cy="5143500"/>
          </a:xfrm>
          <a:prstGeom prst="rect">
            <a:avLst/>
          </a:prstGeom>
          <a:noFill/>
          <a:ln>
            <a:noFill/>
          </a:ln>
        </p:spPr>
      </p:pic>
      <p:grpSp>
        <p:nvGrpSpPr>
          <p:cNvPr id="62" name="Shape 62"/>
          <p:cNvGrpSpPr/>
          <p:nvPr/>
        </p:nvGrpSpPr>
        <p:grpSpPr>
          <a:xfrm>
            <a:off x="3544813" y="254300"/>
            <a:ext cx="1387825" cy="1333750"/>
            <a:chOff x="3544813" y="254300"/>
            <a:chExt cx="1387825" cy="1333750"/>
          </a:xfrm>
        </p:grpSpPr>
        <p:sp>
          <p:nvSpPr>
            <p:cNvPr id="63" name="Shape 63"/>
            <p:cNvSpPr/>
            <p:nvPr/>
          </p:nvSpPr>
          <p:spPr>
            <a:xfrm>
              <a:off x="4422450" y="989850"/>
              <a:ext cx="299100" cy="598200"/>
            </a:xfrm>
            <a:prstGeom prst="down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pic>
          <p:nvPicPr>
            <p:cNvPr id="64" name="Shape 64"/>
            <p:cNvPicPr preferRelativeResize="0"/>
            <p:nvPr/>
          </p:nvPicPr>
          <p:blipFill>
            <a:blip r:embed="rId4">
              <a:alphaModFix/>
            </a:blip>
            <a:stretch>
              <a:fillRect/>
            </a:stretch>
          </p:blipFill>
          <p:spPr>
            <a:xfrm>
              <a:off x="3544813" y="254300"/>
              <a:ext cx="1387825" cy="735550"/>
            </a:xfrm>
            <a:prstGeom prst="rect">
              <a:avLst/>
            </a:prstGeom>
            <a:noFill/>
            <a:ln>
              <a:noFill/>
            </a:ln>
          </p:spPr>
        </p:pic>
      </p:grpSp>
      <p:grpSp>
        <p:nvGrpSpPr>
          <p:cNvPr id="65" name="Shape 65"/>
          <p:cNvGrpSpPr/>
          <p:nvPr/>
        </p:nvGrpSpPr>
        <p:grpSpPr>
          <a:xfrm>
            <a:off x="7208100" y="784138"/>
            <a:ext cx="1387824" cy="1246539"/>
            <a:chOff x="7208100" y="784138"/>
            <a:chExt cx="1387824" cy="1246539"/>
          </a:xfrm>
        </p:grpSpPr>
        <p:sp>
          <p:nvSpPr>
            <p:cNvPr id="66" name="Shape 66"/>
            <p:cNvSpPr/>
            <p:nvPr/>
          </p:nvSpPr>
          <p:spPr>
            <a:xfrm rot="-1017801">
              <a:off x="7503247" y="1401901"/>
              <a:ext cx="299219" cy="598150"/>
            </a:xfrm>
            <a:prstGeom prst="downArrow">
              <a:avLst>
                <a:gd fmla="val 50000" name="adj1"/>
                <a:gd fmla="val 51429"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pic>
          <p:nvPicPr>
            <p:cNvPr id="67" name="Shape 67"/>
            <p:cNvPicPr preferRelativeResize="0"/>
            <p:nvPr/>
          </p:nvPicPr>
          <p:blipFill>
            <a:blip r:embed="rId5">
              <a:alphaModFix/>
            </a:blip>
            <a:stretch>
              <a:fillRect/>
            </a:stretch>
          </p:blipFill>
          <p:spPr>
            <a:xfrm>
              <a:off x="7208100" y="784138"/>
              <a:ext cx="1387824" cy="735550"/>
            </a:xfrm>
            <a:prstGeom prst="rect">
              <a:avLst/>
            </a:prstGeom>
            <a:noFill/>
            <a:ln>
              <a:noFill/>
            </a:ln>
          </p:spPr>
        </p:pic>
      </p:grpSp>
      <p:grpSp>
        <p:nvGrpSpPr>
          <p:cNvPr id="68" name="Shape 68"/>
          <p:cNvGrpSpPr/>
          <p:nvPr/>
        </p:nvGrpSpPr>
        <p:grpSpPr>
          <a:xfrm>
            <a:off x="1269375" y="640300"/>
            <a:ext cx="1387825" cy="1214125"/>
            <a:chOff x="1269375" y="640300"/>
            <a:chExt cx="1387825" cy="1214125"/>
          </a:xfrm>
        </p:grpSpPr>
        <p:sp>
          <p:nvSpPr>
            <p:cNvPr id="69" name="Shape 69"/>
            <p:cNvSpPr/>
            <p:nvPr/>
          </p:nvSpPr>
          <p:spPr>
            <a:xfrm>
              <a:off x="1760425" y="1256225"/>
              <a:ext cx="299100" cy="598200"/>
            </a:xfrm>
            <a:prstGeom prst="down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pic>
          <p:nvPicPr>
            <p:cNvPr id="70" name="Shape 70"/>
            <p:cNvPicPr preferRelativeResize="0"/>
            <p:nvPr/>
          </p:nvPicPr>
          <p:blipFill>
            <a:blip r:embed="rId6">
              <a:alphaModFix/>
            </a:blip>
            <a:stretch>
              <a:fillRect/>
            </a:stretch>
          </p:blipFill>
          <p:spPr>
            <a:xfrm>
              <a:off x="1269375" y="640300"/>
              <a:ext cx="1387825" cy="73555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
                                        </p:tgtEl>
                                        <p:attrNameLst>
                                          <p:attrName>style.visibility</p:attrName>
                                        </p:attrNameLst>
                                      </p:cBhvr>
                                      <p:to>
                                        <p:strVal val="visible"/>
                                      </p:to>
                                    </p:set>
                                    <p:animEffect filter="fade" transition="in">
                                      <p:cBhvr>
                                        <p:cTn dur="1000"/>
                                        <p:tgtEl>
                                          <p:spTgt spid="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
                                        </p:tgtEl>
                                        <p:attrNameLst>
                                          <p:attrName>style.visibility</p:attrName>
                                        </p:attrNameLst>
                                      </p:cBhvr>
                                      <p:to>
                                        <p:strVal val="visible"/>
                                      </p:to>
                                    </p:set>
                                    <p:animEffect filter="fade" transition="in">
                                      <p:cBhvr>
                                        <p:cTn dur="1000"/>
                                        <p:tgtEl>
                                          <p:spTgt spid="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
                                        </p:tgtEl>
                                        <p:attrNameLst>
                                          <p:attrName>style.visibility</p:attrName>
                                        </p:attrNameLst>
                                      </p:cBhvr>
                                      <p:to>
                                        <p:strVal val="visible"/>
                                      </p:to>
                                    </p:set>
                                    <p:animEffect filter="fade" transition="in">
                                      <p:cBhvr>
                                        <p:cTn dur="1000"/>
                                        <p:tgtEl>
                                          <p:spTgt spid="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Shape 341"/>
          <p:cNvSpPr txBox="1"/>
          <p:nvPr>
            <p:ph type="title"/>
          </p:nvPr>
        </p:nvSpPr>
        <p:spPr>
          <a:xfrm>
            <a:off x="457200" y="338306"/>
            <a:ext cx="8229600" cy="762600"/>
          </a:xfrm>
          <a:prstGeom prst="rect">
            <a:avLst/>
          </a:prstGeom>
        </p:spPr>
        <p:txBody>
          <a:bodyPr anchorCtr="0" anchor="ctr" bIns="91425" lIns="91425" rIns="91425" wrap="square" tIns="91425">
            <a:noAutofit/>
          </a:bodyPr>
          <a:lstStyle/>
          <a:p>
            <a:pPr lvl="0" rtl="0">
              <a:spcBef>
                <a:spcPts val="0"/>
              </a:spcBef>
              <a:buNone/>
            </a:pPr>
            <a:r>
              <a:rPr b="1" lang="en" sz="2200"/>
              <a:t>Book by Cadillac Subscription Service</a:t>
            </a:r>
          </a:p>
        </p:txBody>
      </p:sp>
      <p:sp>
        <p:nvSpPr>
          <p:cNvPr id="342" name="Shape 342"/>
          <p:cNvSpPr txBox="1"/>
          <p:nvPr>
            <p:ph idx="1" type="body"/>
          </p:nvPr>
        </p:nvSpPr>
        <p:spPr>
          <a:xfrm>
            <a:off x="457200" y="1276375"/>
            <a:ext cx="3849300" cy="3067500"/>
          </a:xfrm>
          <a:prstGeom prst="rect">
            <a:avLst/>
          </a:prstGeom>
        </p:spPr>
        <p:txBody>
          <a:bodyPr anchorCtr="0" anchor="t" bIns="91425" lIns="91425" rIns="91425" wrap="square" tIns="91425">
            <a:noAutofit/>
          </a:bodyPr>
          <a:lstStyle/>
          <a:p>
            <a:pPr indent="-342900" lvl="0" marL="457200" rtl="0">
              <a:spcBef>
                <a:spcPts val="0"/>
              </a:spcBef>
              <a:buSzPct val="100000"/>
            </a:pPr>
            <a:r>
              <a:rPr lang="en" sz="1800"/>
              <a:t>Rent a Cadillac for $1,500/month using an app</a:t>
            </a:r>
          </a:p>
          <a:p>
            <a:pPr indent="-342900" lvl="0" marL="457200" rtl="0">
              <a:spcBef>
                <a:spcPts val="0"/>
              </a:spcBef>
              <a:buSzPct val="100000"/>
            </a:pPr>
            <a:r>
              <a:rPr lang="en" sz="1800"/>
              <a:t>Select model and </a:t>
            </a:r>
            <a:r>
              <a:rPr lang="en" sz="1800"/>
              <a:t>concierge</a:t>
            </a:r>
            <a:r>
              <a:rPr lang="en" sz="1800"/>
              <a:t> delivers to you</a:t>
            </a:r>
          </a:p>
          <a:p>
            <a:pPr indent="-342900" lvl="0" marL="457200" rtl="0">
              <a:spcBef>
                <a:spcPts val="0"/>
              </a:spcBef>
              <a:buSzPct val="100000"/>
            </a:pPr>
            <a:r>
              <a:rPr lang="en" sz="1800"/>
              <a:t>Does not require insurance</a:t>
            </a:r>
          </a:p>
          <a:p>
            <a:pPr indent="-342900" lvl="0" marL="457200" rtl="0">
              <a:spcBef>
                <a:spcPts val="0"/>
              </a:spcBef>
              <a:buSzPct val="100000"/>
            </a:pPr>
            <a:r>
              <a:rPr lang="en" sz="1800"/>
              <a:t>Can exchange car model up to 18 times a year</a:t>
            </a:r>
          </a:p>
          <a:p>
            <a:pPr indent="-342900" lvl="0" marL="457200" rtl="0">
              <a:spcBef>
                <a:spcPts val="0"/>
              </a:spcBef>
              <a:buSzPct val="100000"/>
            </a:pPr>
            <a:r>
              <a:rPr lang="en" sz="1800"/>
              <a:t>No mileage restrictions</a:t>
            </a:r>
          </a:p>
        </p:txBody>
      </p:sp>
      <p:pic>
        <p:nvPicPr>
          <p:cNvPr id="343" name="Shape 343"/>
          <p:cNvPicPr preferRelativeResize="0"/>
          <p:nvPr/>
        </p:nvPicPr>
        <p:blipFill rotWithShape="1">
          <a:blip r:embed="rId3">
            <a:alphaModFix/>
          </a:blip>
          <a:srcRect b="0" l="35094" r="0" t="0"/>
          <a:stretch/>
        </p:blipFill>
        <p:spPr>
          <a:xfrm>
            <a:off x="4503225" y="1276375"/>
            <a:ext cx="4020051" cy="29743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Shape 348"/>
          <p:cNvSpPr txBox="1"/>
          <p:nvPr>
            <p:ph type="title"/>
          </p:nvPr>
        </p:nvSpPr>
        <p:spPr>
          <a:xfrm>
            <a:off x="457200" y="262106"/>
            <a:ext cx="8229600" cy="762600"/>
          </a:xfrm>
          <a:prstGeom prst="rect">
            <a:avLst/>
          </a:prstGeom>
        </p:spPr>
        <p:txBody>
          <a:bodyPr anchorCtr="0" anchor="ctr" bIns="91425" lIns="91425" rIns="91425" wrap="square" tIns="91425">
            <a:noAutofit/>
          </a:bodyPr>
          <a:lstStyle/>
          <a:p>
            <a:pPr lvl="0">
              <a:spcBef>
                <a:spcPts val="0"/>
              </a:spcBef>
              <a:buNone/>
            </a:pPr>
            <a:r>
              <a:rPr b="1" lang="en" sz="2200"/>
              <a:t>Customization</a:t>
            </a:r>
          </a:p>
        </p:txBody>
      </p:sp>
      <p:sp>
        <p:nvSpPr>
          <p:cNvPr id="349" name="Shape 349"/>
          <p:cNvSpPr txBox="1"/>
          <p:nvPr>
            <p:ph idx="1" type="body"/>
          </p:nvPr>
        </p:nvSpPr>
        <p:spPr>
          <a:xfrm>
            <a:off x="574250" y="705700"/>
            <a:ext cx="7946100" cy="3067500"/>
          </a:xfrm>
          <a:prstGeom prst="rect">
            <a:avLst/>
          </a:prstGeom>
        </p:spPr>
        <p:txBody>
          <a:bodyPr anchorCtr="0" anchor="t" bIns="91425" lIns="91425" rIns="91425" wrap="square" tIns="91425">
            <a:noAutofit/>
          </a:bodyPr>
          <a:lstStyle/>
          <a:p>
            <a:pPr indent="-330200" lvl="0" marL="457200" rtl="0">
              <a:spcBef>
                <a:spcPts val="0"/>
              </a:spcBef>
              <a:buSzPct val="100000"/>
            </a:pPr>
            <a:r>
              <a:rPr lang="en" sz="1600"/>
              <a:t>Dilution of exclusivity due to growth of market =&gt; push for unique designs in </a:t>
            </a:r>
            <a:r>
              <a:rPr lang="en" sz="1600" u="sng"/>
              <a:t>battle for exclusivity</a:t>
            </a:r>
          </a:p>
          <a:p>
            <a:pPr indent="-330200" lvl="0" marL="457200" rtl="0">
              <a:spcBef>
                <a:spcPts val="0"/>
              </a:spcBef>
              <a:buSzPct val="100000"/>
            </a:pPr>
            <a:r>
              <a:rPr lang="en" sz="1600"/>
              <a:t>Being wealthy isn’t enough, want to be wealthy and unique</a:t>
            </a:r>
          </a:p>
          <a:p>
            <a:pPr indent="-330200" lvl="0" marL="457200" rtl="0">
              <a:spcBef>
                <a:spcPts val="0"/>
              </a:spcBef>
              <a:buSzPct val="100000"/>
            </a:pPr>
            <a:r>
              <a:rPr lang="en" sz="1600"/>
              <a:t>“It is like creating art. Anybody that comes in and orders a $400,000 car wants the experience to be totally special.”</a:t>
            </a:r>
          </a:p>
          <a:p>
            <a:pPr indent="-330200" lvl="0" marL="457200" rtl="0">
              <a:spcBef>
                <a:spcPts val="0"/>
              </a:spcBef>
              <a:buSzPct val="100000"/>
            </a:pPr>
            <a:r>
              <a:rPr lang="en" sz="1600"/>
              <a:t>“Q by Aston Martin” and McLaren “Special Operations” division</a:t>
            </a:r>
          </a:p>
          <a:p>
            <a:pPr indent="-330200" lvl="0" marL="457200" rtl="0">
              <a:spcBef>
                <a:spcPts val="0"/>
              </a:spcBef>
              <a:buSzPct val="100000"/>
            </a:pPr>
            <a:r>
              <a:rPr lang="en" sz="1600" u="sng"/>
              <a:t>Exception:</a:t>
            </a:r>
            <a:r>
              <a:rPr lang="en" sz="1600"/>
              <a:t> hyper-exclusive and limited “works of art”</a:t>
            </a:r>
          </a:p>
        </p:txBody>
      </p:sp>
      <p:pic>
        <p:nvPicPr>
          <p:cNvPr id="350" name="Shape 350"/>
          <p:cNvPicPr preferRelativeResize="0"/>
          <p:nvPr/>
        </p:nvPicPr>
        <p:blipFill rotWithShape="1">
          <a:blip r:embed="rId3">
            <a:alphaModFix/>
          </a:blip>
          <a:srcRect b="17321" l="10179" r="9795" t="0"/>
          <a:stretch/>
        </p:blipFill>
        <p:spPr>
          <a:xfrm>
            <a:off x="1292179" y="2669963"/>
            <a:ext cx="3072522" cy="2118999"/>
          </a:xfrm>
          <a:prstGeom prst="rect">
            <a:avLst/>
          </a:prstGeom>
          <a:noFill/>
          <a:ln>
            <a:noFill/>
          </a:ln>
        </p:spPr>
      </p:pic>
      <p:pic>
        <p:nvPicPr>
          <p:cNvPr id="351" name="Shape 351"/>
          <p:cNvPicPr preferRelativeResize="0"/>
          <p:nvPr/>
        </p:nvPicPr>
        <p:blipFill>
          <a:blip r:embed="rId4">
            <a:alphaModFix/>
          </a:blip>
          <a:stretch>
            <a:fillRect/>
          </a:stretch>
        </p:blipFill>
        <p:spPr>
          <a:xfrm>
            <a:off x="4663200" y="2717638"/>
            <a:ext cx="3857151" cy="20236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Shape 356"/>
          <p:cNvSpPr txBox="1"/>
          <p:nvPr>
            <p:ph type="title"/>
          </p:nvPr>
        </p:nvSpPr>
        <p:spPr>
          <a:xfrm>
            <a:off x="311700" y="292625"/>
            <a:ext cx="8520600" cy="572700"/>
          </a:xfrm>
          <a:prstGeom prst="rect">
            <a:avLst/>
          </a:prstGeom>
        </p:spPr>
        <p:txBody>
          <a:bodyPr anchorCtr="0" anchor="ctr" bIns="91425" lIns="91425" rIns="91425" wrap="square" tIns="91425">
            <a:noAutofit/>
          </a:bodyPr>
          <a:lstStyle/>
          <a:p>
            <a:pPr lvl="0">
              <a:spcBef>
                <a:spcPts val="0"/>
              </a:spcBef>
              <a:buNone/>
            </a:pPr>
            <a:r>
              <a:rPr b="1" lang="en" sz="2200"/>
              <a:t>Luxury SUVs</a:t>
            </a:r>
          </a:p>
        </p:txBody>
      </p:sp>
      <p:pic>
        <p:nvPicPr>
          <p:cNvPr id="357" name="Shape 357"/>
          <p:cNvPicPr preferRelativeResize="0"/>
          <p:nvPr/>
        </p:nvPicPr>
        <p:blipFill>
          <a:blip r:embed="rId3">
            <a:alphaModFix/>
          </a:blip>
          <a:stretch>
            <a:fillRect/>
          </a:stretch>
        </p:blipFill>
        <p:spPr>
          <a:xfrm>
            <a:off x="519975" y="789125"/>
            <a:ext cx="8073150" cy="2309550"/>
          </a:xfrm>
          <a:prstGeom prst="rect">
            <a:avLst/>
          </a:prstGeom>
          <a:noFill/>
          <a:ln>
            <a:noFill/>
          </a:ln>
        </p:spPr>
      </p:pic>
      <p:sp>
        <p:nvSpPr>
          <p:cNvPr id="358" name="Shape 358"/>
          <p:cNvSpPr txBox="1"/>
          <p:nvPr/>
        </p:nvSpPr>
        <p:spPr>
          <a:xfrm>
            <a:off x="481475" y="2923650"/>
            <a:ext cx="8281500" cy="1461600"/>
          </a:xfrm>
          <a:prstGeom prst="rect">
            <a:avLst/>
          </a:prstGeom>
          <a:noFill/>
          <a:ln>
            <a:noFill/>
          </a:ln>
        </p:spPr>
        <p:txBody>
          <a:bodyPr anchorCtr="0" anchor="t" bIns="91425" lIns="91425" rIns="91425" wrap="square" tIns="91425">
            <a:noAutofit/>
          </a:bodyPr>
          <a:lstStyle/>
          <a:p>
            <a:pPr lvl="0">
              <a:spcBef>
                <a:spcPts val="0"/>
              </a:spcBef>
              <a:buNone/>
            </a:pPr>
            <a:r>
              <a:rPr lang="en" u="sng">
                <a:latin typeface="PT Serif"/>
                <a:ea typeface="PT Serif"/>
                <a:cs typeface="PT Serif"/>
                <a:sym typeface="PT Serif"/>
              </a:rPr>
              <a:t>Reasons for shift in focus:</a:t>
            </a:r>
          </a:p>
          <a:p>
            <a:pPr indent="-228600" lvl="0" marL="457200" rtl="0">
              <a:spcBef>
                <a:spcPts val="0"/>
              </a:spcBef>
              <a:buFont typeface="PT Serif"/>
              <a:buChar char="●"/>
            </a:pPr>
            <a:r>
              <a:rPr lang="en">
                <a:latin typeface="PT Serif"/>
                <a:ea typeface="PT Serif"/>
                <a:cs typeface="PT Serif"/>
                <a:sym typeface="PT Serif"/>
              </a:rPr>
              <a:t>Fastest growing luxury segment: compact luxury SUVs grew 19.4% in 2014</a:t>
            </a:r>
          </a:p>
          <a:p>
            <a:pPr indent="-228600" lvl="1" marL="914400" rtl="0">
              <a:spcBef>
                <a:spcPts val="0"/>
              </a:spcBef>
              <a:buFont typeface="PT Serif"/>
              <a:buChar char="○"/>
            </a:pPr>
            <a:r>
              <a:rPr lang="en">
                <a:latin typeface="PT Serif"/>
                <a:ea typeface="PT Serif"/>
                <a:cs typeface="PT Serif"/>
                <a:sym typeface="PT Serif"/>
              </a:rPr>
              <a:t>Account for 21.4% of luxury segment</a:t>
            </a:r>
          </a:p>
          <a:p>
            <a:pPr indent="-228600" lvl="0" marL="457200" rtl="0">
              <a:spcBef>
                <a:spcPts val="0"/>
              </a:spcBef>
              <a:buFont typeface="PT Serif"/>
              <a:buChar char="●"/>
            </a:pPr>
            <a:r>
              <a:rPr lang="en">
                <a:latin typeface="PT Serif"/>
                <a:ea typeface="PT Serif"/>
                <a:cs typeface="PT Serif"/>
                <a:sym typeface="PT Serif"/>
              </a:rPr>
              <a:t>Government-mandated fuel economy rules encourage growth in luxury SUVs</a:t>
            </a:r>
          </a:p>
          <a:p>
            <a:pPr indent="-228600" lvl="0" marL="457200" rtl="0">
              <a:spcBef>
                <a:spcPts val="0"/>
              </a:spcBef>
              <a:buFont typeface="PT Serif"/>
              <a:buChar char="●"/>
            </a:pPr>
            <a:r>
              <a:rPr lang="en">
                <a:latin typeface="PT Serif"/>
                <a:ea typeface="PT Serif"/>
                <a:cs typeface="PT Serif"/>
                <a:sym typeface="PT Serif"/>
              </a:rPr>
              <a:t>Niche segment to attract new buyers</a:t>
            </a:r>
          </a:p>
          <a:p>
            <a:pPr indent="-228600" lvl="0" marL="457200" rtl="0">
              <a:spcBef>
                <a:spcPts val="0"/>
              </a:spcBef>
              <a:buFont typeface="PT Serif"/>
              <a:buChar char="●"/>
            </a:pPr>
            <a:r>
              <a:rPr lang="en">
                <a:latin typeface="PT Serif"/>
                <a:ea typeface="PT Serif"/>
                <a:cs typeface="PT Serif"/>
                <a:sym typeface="PT Serif"/>
              </a:rPr>
              <a:t>Market shift driven by women</a:t>
            </a:r>
          </a:p>
          <a:p>
            <a:pPr indent="-228600" lvl="1" marL="914400" rtl="0">
              <a:spcBef>
                <a:spcPts val="0"/>
              </a:spcBef>
              <a:buFont typeface="PT Serif"/>
              <a:buChar char="○"/>
            </a:pPr>
            <a:r>
              <a:rPr lang="en">
                <a:latin typeface="PT Serif"/>
                <a:ea typeface="PT Serif"/>
                <a:cs typeface="PT Serif"/>
                <a:sym typeface="PT Serif"/>
              </a:rPr>
              <a:t>57% who bought luxury vehicle in 2016 bought SUV </a:t>
            </a:r>
          </a:p>
          <a:p>
            <a:pPr indent="-228600" lvl="1" marL="914400" rtl="0">
              <a:spcBef>
                <a:spcPts val="0"/>
              </a:spcBef>
              <a:buFont typeface="PT Serif"/>
              <a:buChar char="○"/>
            </a:pPr>
            <a:r>
              <a:rPr lang="en">
                <a:latin typeface="PT Serif"/>
                <a:ea typeface="PT Serif"/>
                <a:cs typeface="PT Serif"/>
                <a:sym typeface="PT Serif"/>
              </a:rPr>
              <a:t>Over 40% of luxury vehicles sold to women</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Shape 363"/>
          <p:cNvSpPr txBox="1"/>
          <p:nvPr>
            <p:ph type="title"/>
          </p:nvPr>
        </p:nvSpPr>
        <p:spPr>
          <a:xfrm>
            <a:off x="311700" y="216425"/>
            <a:ext cx="8520600" cy="572700"/>
          </a:xfrm>
          <a:prstGeom prst="rect">
            <a:avLst/>
          </a:prstGeom>
        </p:spPr>
        <p:txBody>
          <a:bodyPr anchorCtr="0" anchor="ctr" bIns="91425" lIns="91425" rIns="91425" wrap="square" tIns="91425">
            <a:noAutofit/>
          </a:bodyPr>
          <a:lstStyle/>
          <a:p>
            <a:pPr lvl="0">
              <a:spcBef>
                <a:spcPts val="0"/>
              </a:spcBef>
              <a:buNone/>
            </a:pPr>
            <a:r>
              <a:rPr b="1" lang="en" sz="2200"/>
              <a:t>Luxury SUV: strong competitive advantage</a:t>
            </a:r>
          </a:p>
        </p:txBody>
      </p:sp>
      <p:pic>
        <p:nvPicPr>
          <p:cNvPr id="364" name="Shape 364"/>
          <p:cNvPicPr preferRelativeResize="0"/>
          <p:nvPr/>
        </p:nvPicPr>
        <p:blipFill>
          <a:blip r:embed="rId3">
            <a:alphaModFix/>
          </a:blip>
          <a:stretch>
            <a:fillRect/>
          </a:stretch>
        </p:blipFill>
        <p:spPr>
          <a:xfrm>
            <a:off x="387850" y="789125"/>
            <a:ext cx="8368298" cy="40796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Shape 369"/>
          <p:cNvSpPr txBox="1"/>
          <p:nvPr>
            <p:ph type="title"/>
          </p:nvPr>
        </p:nvSpPr>
        <p:spPr>
          <a:xfrm>
            <a:off x="311700" y="216425"/>
            <a:ext cx="8520600" cy="572700"/>
          </a:xfrm>
          <a:prstGeom prst="rect">
            <a:avLst/>
          </a:prstGeom>
        </p:spPr>
        <p:txBody>
          <a:bodyPr anchorCtr="0" anchor="ctr" bIns="91425" lIns="91425" rIns="91425" wrap="square" tIns="91425">
            <a:noAutofit/>
          </a:bodyPr>
          <a:lstStyle/>
          <a:p>
            <a:pPr lvl="0" rtl="0">
              <a:spcBef>
                <a:spcPts val="0"/>
              </a:spcBef>
              <a:buNone/>
            </a:pPr>
            <a:r>
              <a:rPr b="1" lang="en" sz="2200"/>
              <a:t>Luxury SUV: strong competitive advantage</a:t>
            </a:r>
          </a:p>
        </p:txBody>
      </p:sp>
      <p:pic>
        <p:nvPicPr>
          <p:cNvPr id="370" name="Shape 370"/>
          <p:cNvPicPr preferRelativeResize="0"/>
          <p:nvPr/>
        </p:nvPicPr>
        <p:blipFill rotWithShape="1">
          <a:blip r:embed="rId3">
            <a:alphaModFix/>
          </a:blip>
          <a:srcRect b="0" l="35183" r="5785" t="38072"/>
          <a:stretch/>
        </p:blipFill>
        <p:spPr>
          <a:xfrm>
            <a:off x="1008925" y="782550"/>
            <a:ext cx="3217651" cy="1809025"/>
          </a:xfrm>
          <a:prstGeom prst="rect">
            <a:avLst/>
          </a:prstGeom>
          <a:noFill/>
          <a:ln>
            <a:noFill/>
          </a:ln>
        </p:spPr>
      </p:pic>
      <p:pic>
        <p:nvPicPr>
          <p:cNvPr id="371" name="Shape 371"/>
          <p:cNvPicPr preferRelativeResize="0"/>
          <p:nvPr/>
        </p:nvPicPr>
        <p:blipFill rotWithShape="1">
          <a:blip r:embed="rId4">
            <a:alphaModFix/>
          </a:blip>
          <a:srcRect b="15111" l="4516" r="4788" t="7829"/>
          <a:stretch/>
        </p:blipFill>
        <p:spPr>
          <a:xfrm>
            <a:off x="1031413" y="2737400"/>
            <a:ext cx="3172675" cy="2008950"/>
          </a:xfrm>
          <a:prstGeom prst="rect">
            <a:avLst/>
          </a:prstGeom>
          <a:noFill/>
          <a:ln>
            <a:noFill/>
          </a:ln>
        </p:spPr>
      </p:pic>
      <p:pic>
        <p:nvPicPr>
          <p:cNvPr id="372" name="Shape 372"/>
          <p:cNvPicPr preferRelativeResize="0"/>
          <p:nvPr/>
        </p:nvPicPr>
        <p:blipFill>
          <a:blip r:embed="rId5">
            <a:alphaModFix/>
          </a:blip>
          <a:stretch>
            <a:fillRect/>
          </a:stretch>
        </p:blipFill>
        <p:spPr>
          <a:xfrm>
            <a:off x="4730550" y="2737412"/>
            <a:ext cx="3283547" cy="2008950"/>
          </a:xfrm>
          <a:prstGeom prst="rect">
            <a:avLst/>
          </a:prstGeom>
          <a:noFill/>
          <a:ln>
            <a:noFill/>
          </a:ln>
        </p:spPr>
      </p:pic>
      <p:pic>
        <p:nvPicPr>
          <p:cNvPr id="373" name="Shape 373"/>
          <p:cNvPicPr preferRelativeResize="0"/>
          <p:nvPr/>
        </p:nvPicPr>
        <p:blipFill rotWithShape="1">
          <a:blip r:embed="rId6">
            <a:alphaModFix/>
          </a:blip>
          <a:srcRect b="11173" l="0" r="0" t="4494"/>
          <a:stretch/>
        </p:blipFill>
        <p:spPr>
          <a:xfrm>
            <a:off x="4730550" y="764025"/>
            <a:ext cx="3283551" cy="18460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Shape 378"/>
          <p:cNvSpPr txBox="1"/>
          <p:nvPr>
            <p:ph type="title"/>
          </p:nvPr>
        </p:nvSpPr>
        <p:spPr>
          <a:xfrm>
            <a:off x="457200" y="338306"/>
            <a:ext cx="8229600" cy="762600"/>
          </a:xfrm>
          <a:prstGeom prst="rect">
            <a:avLst/>
          </a:prstGeom>
        </p:spPr>
        <p:txBody>
          <a:bodyPr anchorCtr="0" anchor="ctr" bIns="91425" lIns="91425" rIns="91425" wrap="square" tIns="91425">
            <a:noAutofit/>
          </a:bodyPr>
          <a:lstStyle/>
          <a:p>
            <a:pPr lvl="0">
              <a:spcBef>
                <a:spcPts val="0"/>
              </a:spcBef>
              <a:buNone/>
            </a:pPr>
            <a:r>
              <a:rPr b="1" lang="en" sz="2200"/>
              <a:t>Relocation of Factories</a:t>
            </a:r>
          </a:p>
        </p:txBody>
      </p:sp>
      <p:sp>
        <p:nvSpPr>
          <p:cNvPr id="379" name="Shape 379"/>
          <p:cNvSpPr txBox="1"/>
          <p:nvPr>
            <p:ph idx="1" type="body"/>
          </p:nvPr>
        </p:nvSpPr>
        <p:spPr>
          <a:xfrm>
            <a:off x="535800" y="849100"/>
            <a:ext cx="8151000" cy="3067500"/>
          </a:xfrm>
          <a:prstGeom prst="rect">
            <a:avLst/>
          </a:prstGeom>
        </p:spPr>
        <p:txBody>
          <a:bodyPr anchorCtr="0" anchor="t" bIns="91425" lIns="91425" rIns="91425" wrap="square" tIns="91425">
            <a:noAutofit/>
          </a:bodyPr>
          <a:lstStyle/>
          <a:p>
            <a:pPr indent="-342900" lvl="0" marL="457200" rtl="0">
              <a:spcBef>
                <a:spcPts val="0"/>
              </a:spcBef>
              <a:buSzPct val="100000"/>
            </a:pPr>
            <a:r>
              <a:rPr lang="en" sz="1800"/>
              <a:t>Manufacturing and production locations central to many luxury brands’ core identities</a:t>
            </a:r>
          </a:p>
          <a:p>
            <a:pPr indent="-342900" lvl="1" marL="914400" rtl="0">
              <a:spcBef>
                <a:spcPts val="0"/>
              </a:spcBef>
              <a:buSzPct val="100000"/>
              <a:buChar char="○"/>
            </a:pPr>
            <a:r>
              <a:rPr lang="en" sz="1800" u="sng"/>
              <a:t>Ferrari:</a:t>
            </a:r>
            <a:r>
              <a:rPr lang="en" sz="1800"/>
              <a:t> Maranello factory in Italy (Made in Italy tag)</a:t>
            </a:r>
          </a:p>
          <a:p>
            <a:pPr indent="-342900" lvl="1" marL="914400" rtl="0">
              <a:spcBef>
                <a:spcPts val="0"/>
              </a:spcBef>
              <a:buSzPct val="100000"/>
              <a:buChar char="○"/>
            </a:pPr>
            <a:r>
              <a:rPr lang="en" sz="1800" u="sng"/>
              <a:t>Lamborghini:</a:t>
            </a:r>
            <a:r>
              <a:rPr lang="en" sz="1800"/>
              <a:t> Bolognese, Italy</a:t>
            </a:r>
          </a:p>
          <a:p>
            <a:pPr indent="-342900" lvl="1" marL="914400" rtl="0">
              <a:spcBef>
                <a:spcPts val="0"/>
              </a:spcBef>
              <a:buSzPct val="100000"/>
              <a:buChar char="○"/>
            </a:pPr>
            <a:r>
              <a:rPr lang="en" sz="1800" u="sng"/>
              <a:t>Maserati</a:t>
            </a:r>
            <a:r>
              <a:rPr lang="en" sz="1800"/>
              <a:t>: Italy</a:t>
            </a:r>
          </a:p>
          <a:p>
            <a:pPr indent="-342900" lvl="1" marL="914400" rtl="0">
              <a:spcBef>
                <a:spcPts val="0"/>
              </a:spcBef>
              <a:buSzPct val="100000"/>
              <a:buChar char="○"/>
            </a:pPr>
            <a:r>
              <a:rPr lang="en" sz="1800" u="sng"/>
              <a:t>Rolls Royce:</a:t>
            </a:r>
            <a:r>
              <a:rPr lang="en" sz="1800"/>
              <a:t> Goodwood, England</a:t>
            </a:r>
          </a:p>
          <a:p>
            <a:pPr indent="-342900" lvl="1" marL="914400" rtl="0">
              <a:spcBef>
                <a:spcPts val="0"/>
              </a:spcBef>
              <a:buSzPct val="100000"/>
              <a:buChar char="○"/>
            </a:pPr>
            <a:r>
              <a:rPr lang="en" sz="1800" u="sng"/>
              <a:t>Aston Martin:</a:t>
            </a:r>
            <a:r>
              <a:rPr lang="en" sz="1800"/>
              <a:t> Gayton, Warwickshire, England</a:t>
            </a:r>
          </a:p>
          <a:p>
            <a:pPr indent="-342900" lvl="0" marL="457200" marR="0" rtl="0" algn="l">
              <a:lnSpc>
                <a:spcPct val="100000"/>
              </a:lnSpc>
              <a:spcBef>
                <a:spcPts val="480"/>
              </a:spcBef>
              <a:spcAft>
                <a:spcPts val="0"/>
              </a:spcAft>
              <a:buClr>
                <a:schemeClr val="dk1"/>
              </a:buClr>
              <a:buSzPct val="100000"/>
              <a:buFont typeface="PT Serif"/>
            </a:pPr>
            <a:r>
              <a:rPr lang="en" sz="1800"/>
              <a:t>Due to expansion into premium production lines, many have corroded identity with global manufacturing sites</a:t>
            </a:r>
          </a:p>
          <a:p>
            <a:pPr indent="-342900" lvl="1" marL="914400" rtl="0">
              <a:spcBef>
                <a:spcPts val="0"/>
              </a:spcBef>
              <a:buSzPct val="100000"/>
              <a:buChar char="○"/>
            </a:pPr>
            <a:r>
              <a:rPr lang="en" sz="1800" u="sng"/>
              <a:t>BMW:</a:t>
            </a:r>
            <a:r>
              <a:rPr lang="en" sz="1800"/>
              <a:t> 14 countries</a:t>
            </a:r>
          </a:p>
          <a:p>
            <a:pPr indent="-342900" lvl="1" marL="914400" rtl="0">
              <a:spcBef>
                <a:spcPts val="0"/>
              </a:spcBef>
              <a:buSzPct val="100000"/>
              <a:buChar char="○"/>
            </a:pPr>
            <a:r>
              <a:rPr lang="en" sz="1800" u="sng"/>
              <a:t>Mercedes:</a:t>
            </a:r>
            <a:r>
              <a:rPr lang="en" sz="1800"/>
              <a:t> 11 countries</a:t>
            </a:r>
          </a:p>
          <a:p>
            <a:pPr indent="-342900" lvl="1" marL="914400" rtl="0">
              <a:spcBef>
                <a:spcPts val="0"/>
              </a:spcBef>
              <a:buSzPct val="100000"/>
              <a:buChar char="○"/>
            </a:pPr>
            <a:r>
              <a:rPr lang="en" sz="1800" u="sng"/>
              <a:t>Audi:</a:t>
            </a:r>
            <a:r>
              <a:rPr lang="en" sz="1800"/>
              <a:t> based in Germany but global manufacturer</a:t>
            </a:r>
          </a:p>
          <a:p>
            <a:pPr indent="-342900" lvl="1" marL="914400">
              <a:spcBef>
                <a:spcPts val="0"/>
              </a:spcBef>
              <a:buSzPct val="100000"/>
              <a:buChar char="○"/>
            </a:pPr>
            <a:r>
              <a:rPr lang="en" sz="1800" u="sng"/>
              <a:t>Jaguar and Range Rover</a:t>
            </a:r>
            <a:r>
              <a:rPr lang="en" sz="1800"/>
              <a:t>: mainly UK, but also Brazil, China, India</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Shape 384"/>
          <p:cNvSpPr txBox="1"/>
          <p:nvPr>
            <p:ph type="title"/>
          </p:nvPr>
        </p:nvSpPr>
        <p:spPr>
          <a:xfrm>
            <a:off x="457200" y="338306"/>
            <a:ext cx="8229600" cy="762600"/>
          </a:xfrm>
          <a:prstGeom prst="rect">
            <a:avLst/>
          </a:prstGeom>
        </p:spPr>
        <p:txBody>
          <a:bodyPr anchorCtr="0" anchor="ctr" bIns="91425" lIns="91425" rIns="91425" wrap="square" tIns="91425">
            <a:noAutofit/>
          </a:bodyPr>
          <a:lstStyle/>
          <a:p>
            <a:pPr lvl="0" rtl="0">
              <a:spcBef>
                <a:spcPts val="0"/>
              </a:spcBef>
              <a:buNone/>
            </a:pPr>
            <a:r>
              <a:rPr b="1" lang="en" sz="2200"/>
              <a:t>Relocate to Cut Costs</a:t>
            </a:r>
          </a:p>
        </p:txBody>
      </p:sp>
      <p:sp>
        <p:nvSpPr>
          <p:cNvPr id="385" name="Shape 385"/>
          <p:cNvSpPr txBox="1"/>
          <p:nvPr>
            <p:ph idx="1" type="body"/>
          </p:nvPr>
        </p:nvSpPr>
        <p:spPr>
          <a:xfrm>
            <a:off x="535800" y="925300"/>
            <a:ext cx="8151000" cy="3067500"/>
          </a:xfrm>
          <a:prstGeom prst="rect">
            <a:avLst/>
          </a:prstGeom>
        </p:spPr>
        <p:txBody>
          <a:bodyPr anchorCtr="0" anchor="t" bIns="91425" lIns="91425" rIns="91425" wrap="square" tIns="91425">
            <a:noAutofit/>
          </a:bodyPr>
          <a:lstStyle/>
          <a:p>
            <a:pPr indent="-342900" lvl="0" marL="457200" marR="0" rtl="0" algn="l">
              <a:lnSpc>
                <a:spcPct val="100000"/>
              </a:lnSpc>
              <a:spcBef>
                <a:spcPts val="600"/>
              </a:spcBef>
              <a:spcAft>
                <a:spcPts val="0"/>
              </a:spcAft>
              <a:buClr>
                <a:schemeClr val="dk1"/>
              </a:buClr>
              <a:buSzPct val="100000"/>
              <a:buFont typeface="PT Serif"/>
            </a:pPr>
            <a:r>
              <a:rPr lang="en" sz="1800"/>
              <a:t>Volkswagen utilizing network and scale to provide economies of scale to brands</a:t>
            </a:r>
          </a:p>
          <a:p>
            <a:pPr indent="-342900" lvl="0" marL="457200" marR="0" rtl="0" algn="l">
              <a:lnSpc>
                <a:spcPct val="100000"/>
              </a:lnSpc>
              <a:spcBef>
                <a:spcPts val="600"/>
              </a:spcBef>
              <a:spcAft>
                <a:spcPts val="0"/>
              </a:spcAft>
              <a:buSzPct val="100000"/>
            </a:pPr>
            <a:r>
              <a:rPr lang="en" sz="1800"/>
              <a:t>Costs saved but brand heritage compromised</a:t>
            </a:r>
          </a:p>
          <a:p>
            <a:pPr indent="-342900" lvl="1" marL="914400" marR="0" rtl="0" algn="l">
              <a:lnSpc>
                <a:spcPct val="100000"/>
              </a:lnSpc>
              <a:spcBef>
                <a:spcPts val="600"/>
              </a:spcBef>
              <a:spcAft>
                <a:spcPts val="0"/>
              </a:spcAft>
              <a:buSzPct val="100000"/>
              <a:buChar char="○"/>
            </a:pPr>
            <a:r>
              <a:rPr lang="en" sz="1800"/>
              <a:t>“Made in ______” → “Assembled in ______”</a:t>
            </a:r>
          </a:p>
          <a:p>
            <a:pPr indent="-342900" lvl="1" marL="914400" marR="0" rtl="0" algn="l">
              <a:lnSpc>
                <a:spcPct val="100000"/>
              </a:lnSpc>
              <a:spcBef>
                <a:spcPts val="600"/>
              </a:spcBef>
              <a:spcAft>
                <a:spcPts val="0"/>
              </a:spcAft>
              <a:buSzPct val="100000"/>
              <a:buChar char="○"/>
            </a:pPr>
            <a:r>
              <a:rPr lang="en" sz="1800"/>
              <a:t>Doubts regarding quality of products produced in low-cost locations</a:t>
            </a:r>
          </a:p>
          <a:p>
            <a:pPr indent="-342900" lvl="0" marL="457200" marR="0" rtl="0" algn="l">
              <a:lnSpc>
                <a:spcPct val="100000"/>
              </a:lnSpc>
              <a:spcBef>
                <a:spcPts val="600"/>
              </a:spcBef>
              <a:spcAft>
                <a:spcPts val="0"/>
              </a:spcAft>
              <a:buSzPct val="100000"/>
            </a:pPr>
            <a:r>
              <a:rPr lang="en" sz="1800"/>
              <a:t>Production for Porsche Cayenne SUV, Bentley Bentayga SUV and Lamborghini SUV moved to Bratislava, Slovakia </a:t>
            </a:r>
          </a:p>
          <a:p>
            <a:pPr indent="-342900" lvl="1" marL="914400" marR="0" rtl="0" algn="l">
              <a:lnSpc>
                <a:spcPct val="100000"/>
              </a:lnSpc>
              <a:spcBef>
                <a:spcPts val="600"/>
              </a:spcBef>
              <a:spcAft>
                <a:spcPts val="0"/>
              </a:spcAft>
              <a:buSzPct val="100000"/>
              <a:buChar char="○"/>
            </a:pPr>
            <a:r>
              <a:rPr lang="en" sz="1800"/>
              <a:t>Cut significant costs</a:t>
            </a:r>
          </a:p>
          <a:p>
            <a:pPr indent="-342900" lvl="1" marL="914400" marR="0" rtl="0" algn="l">
              <a:lnSpc>
                <a:spcPct val="100000"/>
              </a:lnSpc>
              <a:spcBef>
                <a:spcPts val="600"/>
              </a:spcBef>
              <a:spcAft>
                <a:spcPts val="0"/>
              </a:spcAft>
              <a:buSzPct val="100000"/>
              <a:buChar char="○"/>
            </a:pPr>
            <a:r>
              <a:rPr lang="en" sz="1800"/>
              <a:t>Increase production to meet demands</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Shape 390"/>
          <p:cNvSpPr txBox="1"/>
          <p:nvPr>
            <p:ph type="title"/>
          </p:nvPr>
        </p:nvSpPr>
        <p:spPr>
          <a:xfrm>
            <a:off x="457200" y="185906"/>
            <a:ext cx="8229600" cy="762600"/>
          </a:xfrm>
          <a:prstGeom prst="rect">
            <a:avLst/>
          </a:prstGeom>
        </p:spPr>
        <p:txBody>
          <a:bodyPr anchorCtr="0" anchor="ctr" bIns="91425" lIns="91425" rIns="91425" wrap="square" tIns="91425">
            <a:noAutofit/>
          </a:bodyPr>
          <a:lstStyle/>
          <a:p>
            <a:pPr lvl="0">
              <a:spcBef>
                <a:spcPts val="0"/>
              </a:spcBef>
              <a:buNone/>
            </a:pPr>
            <a:r>
              <a:rPr b="1" lang="en" sz="2200"/>
              <a:t>Online Marketing</a:t>
            </a:r>
          </a:p>
        </p:txBody>
      </p:sp>
      <p:pic>
        <p:nvPicPr>
          <p:cNvPr id="391" name="Shape 391"/>
          <p:cNvPicPr preferRelativeResize="0"/>
          <p:nvPr/>
        </p:nvPicPr>
        <p:blipFill rotWithShape="1">
          <a:blip r:embed="rId3">
            <a:alphaModFix/>
          </a:blip>
          <a:srcRect b="3452" l="18390" r="17238" t="48728"/>
          <a:stretch/>
        </p:blipFill>
        <p:spPr>
          <a:xfrm>
            <a:off x="685800" y="847939"/>
            <a:ext cx="3783350" cy="1767312"/>
          </a:xfrm>
          <a:prstGeom prst="rect">
            <a:avLst/>
          </a:prstGeom>
          <a:noFill/>
          <a:ln>
            <a:noFill/>
          </a:ln>
        </p:spPr>
      </p:pic>
      <p:pic>
        <p:nvPicPr>
          <p:cNvPr id="392" name="Shape 392"/>
          <p:cNvPicPr preferRelativeResize="0"/>
          <p:nvPr/>
        </p:nvPicPr>
        <p:blipFill rotWithShape="1">
          <a:blip r:embed="rId4">
            <a:alphaModFix/>
          </a:blip>
          <a:srcRect b="0" l="8504" r="4273" t="0"/>
          <a:stretch/>
        </p:blipFill>
        <p:spPr>
          <a:xfrm>
            <a:off x="939325" y="2615250"/>
            <a:ext cx="3186776" cy="2238624"/>
          </a:xfrm>
          <a:prstGeom prst="rect">
            <a:avLst/>
          </a:prstGeom>
          <a:noFill/>
          <a:ln>
            <a:noFill/>
          </a:ln>
        </p:spPr>
      </p:pic>
      <p:pic>
        <p:nvPicPr>
          <p:cNvPr id="393" name="Shape 393"/>
          <p:cNvPicPr preferRelativeResize="0"/>
          <p:nvPr/>
        </p:nvPicPr>
        <p:blipFill>
          <a:blip r:embed="rId5">
            <a:alphaModFix/>
          </a:blip>
          <a:stretch>
            <a:fillRect/>
          </a:stretch>
        </p:blipFill>
        <p:spPr>
          <a:xfrm>
            <a:off x="4739050" y="830650"/>
            <a:ext cx="3668346" cy="2049126"/>
          </a:xfrm>
          <a:prstGeom prst="rect">
            <a:avLst/>
          </a:prstGeom>
          <a:noFill/>
          <a:ln>
            <a:noFill/>
          </a:ln>
        </p:spPr>
      </p:pic>
      <p:pic>
        <p:nvPicPr>
          <p:cNvPr id="394" name="Shape 394"/>
          <p:cNvPicPr preferRelativeResize="0"/>
          <p:nvPr/>
        </p:nvPicPr>
        <p:blipFill>
          <a:blip r:embed="rId6">
            <a:alphaModFix/>
          </a:blip>
          <a:stretch>
            <a:fillRect/>
          </a:stretch>
        </p:blipFill>
        <p:spPr>
          <a:xfrm>
            <a:off x="5566000" y="2804750"/>
            <a:ext cx="1904674" cy="204912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Shape 399"/>
          <p:cNvSpPr txBox="1"/>
          <p:nvPr>
            <p:ph type="title"/>
          </p:nvPr>
        </p:nvSpPr>
        <p:spPr>
          <a:xfrm>
            <a:off x="457200" y="338306"/>
            <a:ext cx="8229600" cy="762600"/>
          </a:xfrm>
          <a:prstGeom prst="rect">
            <a:avLst/>
          </a:prstGeom>
        </p:spPr>
        <p:txBody>
          <a:bodyPr anchorCtr="0" anchor="ctr" bIns="91425" lIns="91425" rIns="91425" wrap="square" tIns="91425">
            <a:noAutofit/>
          </a:bodyPr>
          <a:lstStyle/>
          <a:p>
            <a:pPr lvl="0">
              <a:spcBef>
                <a:spcPts val="0"/>
              </a:spcBef>
              <a:buNone/>
            </a:pPr>
            <a:r>
              <a:rPr b="1" lang="en" sz="2200"/>
              <a:t>From Selling to Inspiring</a:t>
            </a:r>
          </a:p>
        </p:txBody>
      </p:sp>
      <p:sp>
        <p:nvSpPr>
          <p:cNvPr descr="There's only one challenge that can take you behond the limit. This adventure opens with the two protagonists: a skier and an aerobatic pilot. You can chase your EGO, reach it and overtake it. Dare your EGO on the Aventador S: http://lam.bo/ybYQ30aRq0Q  DISCLAIMER: This film shows a fictional situation with professional drivers on closed roads and tracks. Automobili Lamborghini S.p.A. reminds you to obey all posted traffic signs and laws.   Subscribe to the Lamborghini's YouTube channel: http://lam.bo/Yy3WF   Join the conversation with #Lamborghini on:  http://www.twitter.com/Lamborghini http://www.facebook.com/Lamborghini http://www.instagram.com/Lamborghini https://plus.google.com/+Lamborghini" id="400" name="Shape 400" title="Aventador S: Dare your EGO at High Altitude!">
            <a:hlinkClick r:id="rId3"/>
          </p:cNvPr>
          <p:cNvSpPr/>
          <p:nvPr/>
        </p:nvSpPr>
        <p:spPr>
          <a:xfrm>
            <a:off x="4607350" y="1533475"/>
            <a:ext cx="4151300" cy="3113475"/>
          </a:xfrm>
          <a:prstGeom prst="rect">
            <a:avLst/>
          </a:prstGeom>
          <a:blipFill>
            <a:blip r:embed="rId4">
              <a:alphaModFix/>
            </a:blip>
            <a:stretch>
              <a:fillRect/>
            </a:stretch>
          </a:blipFill>
          <a:ln>
            <a:noFill/>
          </a:ln>
        </p:spPr>
      </p:sp>
      <p:sp>
        <p:nvSpPr>
          <p:cNvPr descr="CARJAM TV - Subscribe Here Now  http://www.youtube.com/carjamradio Like Us Now On Facebook:   http://www.facebook.com/CarjamTV For The World's Best Car Videos  Website:          http://www.carjam.tv Radio:     http://www.rte.ie/radio1/specials/jamesbond.html Twitter:             http://www.twitter.com/carjamtv Youtube:    http://www.youtube.com/user/CarjamRadio The Bentley New Flying Spur is coming. Experience more: http://www.NewFlyingSpur.com The Bentley Continental Flying Spur (2006-present) is spacious four-door Grand Tourer with the powerful high-performance (twin-turbo W12 engine producing 600hp) of a sports coupé. The car offers unparalleled craftsmanship and refinement -- there is leather, wood, or metal on every surface touched by the occupant. The driver's seat benefits from multiple power adjustments, including headrest height, thigh support and massage. According to Bentley, the wood veneers are mirror-matched, and the leather is cut from magnificent hides. The car is touted as a competitor to the Rolls Royce Ghost. The 2013 Bentley Continental Flying Spur Speed carries a $209,600 base price (with options can go to $245,440). The Mulliner Driving Specification offers drilled alloy foot pedals, 21-inche seven-spoke wheels, diamond cross-stitching on seats, and embossed Bentley logo on the headrests which go up when a passenger enters. Other options include fine furniture-quality service trays with vanity mirrors and fold down lights($2,685), and a remote-controlled rear-seat entertainment system ($8,010) in the front row headrests. The Premium Specification offers Lambswool Rugs.  Each Continental Flying Spur comes with a 3 year/unlimited mileage warranty and EPA fuel economy estimates of 11 mpg city/19 mpg highway. The 6.0-liter W12 engine cranks out 600 hp and 553 lb-ft of torque, which carries the 5580-pound weight from 0 -- 60 in 4.5 seconds with a top speed of 200 miles per hour. The steering column-mounted paddle shifters enable direct access to the six-speed gearbox when the ZF transmission is in &quot;S&quot; or sports mode. http://en.wikipedia.org/wiki/Bentley_Continental_Flying_Spur" id="401" name="Shape 401" title="2013 New Bentley Flying Spur First Commercial 2013 Carjam TV HD Car TV Show">
            <a:hlinkClick r:id="rId5"/>
          </p:cNvPr>
          <p:cNvSpPr/>
          <p:nvPr/>
        </p:nvSpPr>
        <p:spPr>
          <a:xfrm>
            <a:off x="379850" y="1533463"/>
            <a:ext cx="4151300" cy="3113487"/>
          </a:xfrm>
          <a:prstGeom prst="rect">
            <a:avLst/>
          </a:prstGeom>
          <a:blipFill>
            <a:blip r:embed="rId6">
              <a:alphaModFix/>
            </a:blip>
            <a:stretch>
              <a:fillRect/>
            </a:stretch>
          </a:blipFill>
          <a:ln>
            <a:noFill/>
          </a:ln>
        </p:spPr>
      </p:sp>
      <p:sp>
        <p:nvSpPr>
          <p:cNvPr id="402" name="Shape 402"/>
          <p:cNvSpPr txBox="1"/>
          <p:nvPr/>
        </p:nvSpPr>
        <p:spPr>
          <a:xfrm>
            <a:off x="695850" y="1031275"/>
            <a:ext cx="3519300" cy="438300"/>
          </a:xfrm>
          <a:prstGeom prst="rect">
            <a:avLst/>
          </a:prstGeom>
          <a:noFill/>
          <a:ln>
            <a:noFill/>
          </a:ln>
        </p:spPr>
        <p:txBody>
          <a:bodyPr anchorCtr="0" anchor="t" bIns="91425" lIns="91425" rIns="91425" wrap="square" tIns="91425">
            <a:noAutofit/>
          </a:bodyPr>
          <a:lstStyle/>
          <a:p>
            <a:pPr lvl="0" algn="ctr">
              <a:spcBef>
                <a:spcPts val="0"/>
              </a:spcBef>
              <a:buNone/>
            </a:pPr>
            <a:r>
              <a:rPr lang="en">
                <a:latin typeface="PT Serif"/>
                <a:ea typeface="PT Serif"/>
                <a:cs typeface="PT Serif"/>
                <a:sym typeface="PT Serif"/>
              </a:rPr>
              <a:t>2013 Bentley Flying Spur</a:t>
            </a:r>
          </a:p>
        </p:txBody>
      </p:sp>
      <p:sp>
        <p:nvSpPr>
          <p:cNvPr id="403" name="Shape 403"/>
          <p:cNvSpPr txBox="1"/>
          <p:nvPr/>
        </p:nvSpPr>
        <p:spPr>
          <a:xfrm>
            <a:off x="4923350" y="1031275"/>
            <a:ext cx="3519300" cy="438300"/>
          </a:xfrm>
          <a:prstGeom prst="rect">
            <a:avLst/>
          </a:prstGeom>
          <a:noFill/>
          <a:ln>
            <a:noFill/>
          </a:ln>
        </p:spPr>
        <p:txBody>
          <a:bodyPr anchorCtr="0" anchor="t" bIns="91425" lIns="91425" rIns="91425" wrap="square" tIns="91425">
            <a:noAutofit/>
          </a:bodyPr>
          <a:lstStyle/>
          <a:p>
            <a:pPr lvl="0" rtl="0" algn="ctr">
              <a:spcBef>
                <a:spcPts val="0"/>
              </a:spcBef>
              <a:buNone/>
            </a:pPr>
            <a:r>
              <a:rPr lang="en">
                <a:latin typeface="PT Serif"/>
                <a:ea typeface="PT Serif"/>
                <a:cs typeface="PT Serif"/>
                <a:sym typeface="PT Serif"/>
              </a:rPr>
              <a:t>Lamborghini Aventador S</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Shape 408"/>
          <p:cNvSpPr txBox="1"/>
          <p:nvPr>
            <p:ph type="title"/>
          </p:nvPr>
        </p:nvSpPr>
        <p:spPr>
          <a:xfrm>
            <a:off x="457200" y="338306"/>
            <a:ext cx="8229600" cy="762600"/>
          </a:xfrm>
          <a:prstGeom prst="rect">
            <a:avLst/>
          </a:prstGeom>
        </p:spPr>
        <p:txBody>
          <a:bodyPr anchorCtr="0" anchor="ctr" bIns="91425" lIns="91425" rIns="91425" wrap="square" tIns="91425">
            <a:noAutofit/>
          </a:bodyPr>
          <a:lstStyle/>
          <a:p>
            <a:pPr lvl="0">
              <a:spcBef>
                <a:spcPts val="0"/>
              </a:spcBef>
              <a:buNone/>
            </a:pPr>
            <a:r>
              <a:rPr b="1" lang="en" sz="2200"/>
              <a:t>Anti-Laws of Marketing Implications</a:t>
            </a:r>
          </a:p>
        </p:txBody>
      </p:sp>
      <p:sp>
        <p:nvSpPr>
          <p:cNvPr id="409" name="Shape 409"/>
          <p:cNvSpPr txBox="1"/>
          <p:nvPr/>
        </p:nvSpPr>
        <p:spPr>
          <a:xfrm>
            <a:off x="1974525" y="1257250"/>
            <a:ext cx="5408400" cy="3540000"/>
          </a:xfrm>
          <a:prstGeom prst="rect">
            <a:avLst/>
          </a:prstGeom>
          <a:noFill/>
          <a:ln>
            <a:noFill/>
          </a:ln>
        </p:spPr>
        <p:txBody>
          <a:bodyPr anchorCtr="0" anchor="t" bIns="91425" lIns="91425" rIns="91425" wrap="square" tIns="91425">
            <a:noAutofit/>
          </a:bodyPr>
          <a:lstStyle/>
          <a:p>
            <a:pPr lvl="0">
              <a:spcBef>
                <a:spcPts val="0"/>
              </a:spcBef>
              <a:buNone/>
            </a:pPr>
            <a:r>
              <a:rPr lang="en" sz="1800">
                <a:latin typeface="PT Serif"/>
                <a:ea typeface="PT Serif"/>
                <a:cs typeface="PT Serif"/>
                <a:sym typeface="PT Serif"/>
              </a:rPr>
              <a:t>The luxury car industry defies some of the ALMs:</a:t>
            </a:r>
          </a:p>
          <a:p>
            <a:pPr indent="-342900" lvl="0" marL="457200" rtl="0">
              <a:spcBef>
                <a:spcPts val="0"/>
              </a:spcBef>
              <a:buSzPct val="100000"/>
              <a:buFont typeface="PT Serif"/>
              <a:buChar char="●"/>
            </a:pPr>
            <a:r>
              <a:rPr lang="en" sz="1800">
                <a:latin typeface="PT Serif"/>
                <a:ea typeface="PT Serif"/>
                <a:cs typeface="PT Serif"/>
                <a:sym typeface="PT Serif"/>
              </a:rPr>
              <a:t>Forget about positioning, luxury is not comparative</a:t>
            </a:r>
          </a:p>
          <a:p>
            <a:pPr indent="-342900" lvl="0" marL="457200" rtl="0">
              <a:spcBef>
                <a:spcPts val="0"/>
              </a:spcBef>
              <a:buSzPct val="100000"/>
              <a:buFont typeface="PT Serif"/>
              <a:buChar char="●"/>
            </a:pPr>
            <a:r>
              <a:rPr lang="en" sz="1800">
                <a:latin typeface="PT Serif"/>
                <a:ea typeface="PT Serif"/>
                <a:cs typeface="PT Serif"/>
                <a:sym typeface="PT Serif"/>
              </a:rPr>
              <a:t>Do not respond to rising demand</a:t>
            </a:r>
          </a:p>
          <a:p>
            <a:pPr indent="-342900" lvl="0" marL="457200" rtl="0">
              <a:spcBef>
                <a:spcPts val="0"/>
              </a:spcBef>
              <a:buSzPct val="100000"/>
              <a:buFont typeface="PT Serif"/>
              <a:buChar char="●"/>
            </a:pPr>
            <a:r>
              <a:rPr lang="en" sz="1800">
                <a:latin typeface="PT Serif"/>
                <a:ea typeface="PT Serif"/>
                <a:cs typeface="PT Serif"/>
                <a:sym typeface="PT Serif"/>
              </a:rPr>
              <a:t>Do not relocate factories</a:t>
            </a:r>
          </a:p>
          <a:p>
            <a:pPr indent="-342900" lvl="0" marL="457200" rtl="0">
              <a:spcBef>
                <a:spcPts val="0"/>
              </a:spcBef>
              <a:buSzPct val="100000"/>
              <a:buFont typeface="PT Serif"/>
              <a:buChar char="●"/>
            </a:pPr>
            <a:r>
              <a:rPr lang="en" sz="1800">
                <a:latin typeface="PT Serif"/>
                <a:ea typeface="PT Serif"/>
                <a:cs typeface="PT Serif"/>
                <a:sym typeface="PT Serif"/>
              </a:rPr>
              <a:t>Do not look for cost reduction</a:t>
            </a:r>
          </a:p>
          <a:p>
            <a:pPr indent="-342900" lvl="0" marL="457200" rtl="0">
              <a:spcBef>
                <a:spcPts val="0"/>
              </a:spcBef>
              <a:buSzPct val="100000"/>
              <a:buFont typeface="PT Serif"/>
              <a:buChar char="●"/>
            </a:pPr>
            <a:r>
              <a:rPr lang="en" sz="1800">
                <a:latin typeface="PT Serif"/>
                <a:ea typeface="PT Serif"/>
                <a:cs typeface="PT Serif"/>
                <a:sym typeface="PT Serif"/>
              </a:rPr>
              <a:t>Do not look after group synergies</a:t>
            </a:r>
          </a:p>
          <a:p>
            <a:pPr indent="-342900" lvl="0" marL="457200" rtl="0">
              <a:spcBef>
                <a:spcPts val="0"/>
              </a:spcBef>
              <a:buSzPct val="100000"/>
              <a:buFont typeface="PT Serif"/>
              <a:buChar char="●"/>
            </a:pPr>
            <a:r>
              <a:rPr lang="en" sz="1800">
                <a:latin typeface="PT Serif"/>
                <a:ea typeface="PT Serif"/>
                <a:cs typeface="PT Serif"/>
                <a:sym typeface="PT Serif"/>
              </a:rPr>
              <a:t>Do not pander to your customers’ wishes</a:t>
            </a:r>
          </a:p>
          <a:p>
            <a:pPr indent="-342900" lvl="0" marL="457200" rtl="0">
              <a:spcBef>
                <a:spcPts val="0"/>
              </a:spcBef>
              <a:buSzPct val="100000"/>
              <a:buFont typeface="PT Serif"/>
              <a:buChar char="●"/>
            </a:pPr>
            <a:r>
              <a:rPr lang="en" sz="1800">
                <a:latin typeface="PT Serif"/>
                <a:ea typeface="PT Serif"/>
                <a:cs typeface="PT Serif"/>
                <a:sym typeface="PT Serif"/>
              </a:rPr>
              <a:t>Dominate the client</a:t>
            </a:r>
          </a:p>
          <a:p>
            <a:pPr indent="-342900" lvl="0" marL="457200">
              <a:spcBef>
                <a:spcPts val="0"/>
              </a:spcBef>
              <a:buSzPct val="100000"/>
              <a:buFont typeface="PT Serif"/>
              <a:buChar char="●"/>
            </a:pPr>
            <a:r>
              <a:rPr lang="en" sz="1800">
                <a:latin typeface="PT Serif"/>
                <a:ea typeface="PT Serif"/>
                <a:cs typeface="PT Serif"/>
                <a:sym typeface="PT Serif"/>
              </a:rPr>
              <a:t>Do not sell</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Shape 75"/>
          <p:cNvSpPr txBox="1"/>
          <p:nvPr>
            <p:ph type="title"/>
          </p:nvPr>
        </p:nvSpPr>
        <p:spPr>
          <a:xfrm>
            <a:off x="311700" y="2150850"/>
            <a:ext cx="8520600" cy="841800"/>
          </a:xfrm>
          <a:prstGeom prst="rect">
            <a:avLst/>
          </a:prstGeom>
        </p:spPr>
        <p:txBody>
          <a:bodyPr anchorCtr="0" anchor="ctr" bIns="91425" lIns="91425" rIns="91425" wrap="square" tIns="91425">
            <a:noAutofit/>
          </a:bodyPr>
          <a:lstStyle/>
          <a:p>
            <a:pPr lvl="0">
              <a:spcBef>
                <a:spcPts val="0"/>
              </a:spcBef>
              <a:buNone/>
            </a:pPr>
            <a:r>
              <a:rPr b="1" lang="en"/>
              <a:t>US Car </a:t>
            </a:r>
            <a:r>
              <a:rPr b="1" lang="en"/>
              <a:t>Manufacturers</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Shape 414"/>
          <p:cNvSpPr txBox="1"/>
          <p:nvPr>
            <p:ph type="ctrTitle"/>
          </p:nvPr>
        </p:nvSpPr>
        <p:spPr>
          <a:xfrm>
            <a:off x="1768800" y="1991813"/>
            <a:ext cx="5606400" cy="1159800"/>
          </a:xfrm>
          <a:prstGeom prst="rect">
            <a:avLst/>
          </a:prstGeom>
        </p:spPr>
        <p:txBody>
          <a:bodyPr anchorCtr="0" anchor="ctr" bIns="91425" lIns="91425" rIns="91425" wrap="square" tIns="91425">
            <a:noAutofit/>
          </a:bodyPr>
          <a:lstStyle/>
          <a:p>
            <a:pPr lvl="0">
              <a:spcBef>
                <a:spcPts val="0"/>
              </a:spcBef>
              <a:buNone/>
            </a:pPr>
            <a:r>
              <a:rPr lang="en"/>
              <a:t>Thank You</a:t>
            </a:r>
          </a:p>
          <a:p>
            <a:pPr lvl="0">
              <a:spcBef>
                <a:spcPts val="0"/>
              </a:spcBef>
              <a:buNone/>
            </a:pPr>
            <a:r>
              <a:t/>
            </a:r>
            <a:endParaRPr/>
          </a:p>
          <a:p>
            <a:pPr lvl="0">
              <a:spcBef>
                <a:spcPts val="0"/>
              </a:spcBef>
              <a:buNone/>
            </a:pPr>
            <a:r>
              <a:rPr lang="en"/>
              <a:t>Questions?</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Shape 419"/>
          <p:cNvSpPr txBox="1"/>
          <p:nvPr>
            <p:ph type="title"/>
          </p:nvPr>
        </p:nvSpPr>
        <p:spPr>
          <a:xfrm>
            <a:off x="457200" y="338306"/>
            <a:ext cx="8229600" cy="762600"/>
          </a:xfrm>
          <a:prstGeom prst="rect">
            <a:avLst/>
          </a:prstGeom>
        </p:spPr>
        <p:txBody>
          <a:bodyPr anchorCtr="0" anchor="ctr" bIns="91425" lIns="91425" rIns="91425" wrap="square" tIns="91425">
            <a:noAutofit/>
          </a:bodyPr>
          <a:lstStyle/>
          <a:p>
            <a:pPr lvl="0">
              <a:spcBef>
                <a:spcPts val="0"/>
              </a:spcBef>
              <a:buNone/>
            </a:pPr>
            <a:r>
              <a:rPr b="1" lang="en" sz="2200">
                <a:highlight>
                  <a:srgbClr val="FFFFFF"/>
                </a:highlight>
              </a:rPr>
              <a:t>Discussion Questions</a:t>
            </a:r>
          </a:p>
        </p:txBody>
      </p:sp>
      <p:sp>
        <p:nvSpPr>
          <p:cNvPr id="420" name="Shape 420"/>
          <p:cNvSpPr txBox="1"/>
          <p:nvPr>
            <p:ph idx="1" type="body"/>
          </p:nvPr>
        </p:nvSpPr>
        <p:spPr>
          <a:xfrm>
            <a:off x="1251600" y="1272975"/>
            <a:ext cx="6640800" cy="3067500"/>
          </a:xfrm>
          <a:prstGeom prst="rect">
            <a:avLst/>
          </a:prstGeom>
        </p:spPr>
        <p:txBody>
          <a:bodyPr anchorCtr="0" anchor="t" bIns="91425" lIns="91425" rIns="91425" wrap="square" tIns="91425">
            <a:noAutofit/>
          </a:bodyPr>
          <a:lstStyle/>
          <a:p>
            <a:pPr indent="-330200" lvl="0" marL="457200" rtl="0">
              <a:spcBef>
                <a:spcPts val="0"/>
              </a:spcBef>
              <a:buSzPct val="100000"/>
            </a:pPr>
            <a:r>
              <a:rPr lang="en" sz="1600"/>
              <a:t>Do you think luxury subscription services i.e. Book by Cadillac will eventually trump luxury vehicle ownership in the future? </a:t>
            </a:r>
          </a:p>
          <a:p>
            <a:pPr indent="-330200" lvl="0" marL="457200" rtl="0">
              <a:spcBef>
                <a:spcPts val="0"/>
              </a:spcBef>
              <a:buSzPct val="100000"/>
            </a:pPr>
            <a:r>
              <a:rPr lang="en" sz="1600"/>
              <a:t>With cars moving towards a driverless future, what do you see the next step car manufacturers will take to provide a “luxury” experience</a:t>
            </a:r>
          </a:p>
          <a:p>
            <a:pPr indent="-330200" lvl="0" marL="457200" rtl="0">
              <a:spcBef>
                <a:spcPts val="0"/>
              </a:spcBef>
              <a:buSzPct val="100000"/>
            </a:pPr>
            <a:r>
              <a:rPr lang="en" sz="1600"/>
              <a:t>Do you think moving manufacturing outside of a luxury brand’s home country dilutes its brand value (i.e. if Ferrari moved production outside of Italy)?</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Shape 80"/>
          <p:cNvSpPr txBox="1"/>
          <p:nvPr>
            <p:ph type="title"/>
          </p:nvPr>
        </p:nvSpPr>
        <p:spPr>
          <a:xfrm>
            <a:off x="457200" y="185906"/>
            <a:ext cx="8229600" cy="762600"/>
          </a:xfrm>
          <a:prstGeom prst="rect">
            <a:avLst/>
          </a:prstGeom>
        </p:spPr>
        <p:txBody>
          <a:bodyPr anchorCtr="0" anchor="ctr" bIns="91425" lIns="91425" rIns="91425" wrap="square" tIns="91425">
            <a:noAutofit/>
          </a:bodyPr>
          <a:lstStyle/>
          <a:p>
            <a:pPr lvl="0">
              <a:spcBef>
                <a:spcPts val="0"/>
              </a:spcBef>
              <a:buNone/>
            </a:pPr>
            <a:r>
              <a:rPr b="1" lang="en" sz="2200"/>
              <a:t>US Car Manufacturers</a:t>
            </a:r>
          </a:p>
        </p:txBody>
      </p:sp>
      <p:sp>
        <p:nvSpPr>
          <p:cNvPr id="81" name="Shape 81"/>
          <p:cNvSpPr txBox="1"/>
          <p:nvPr>
            <p:ph idx="1" type="body"/>
          </p:nvPr>
        </p:nvSpPr>
        <p:spPr>
          <a:xfrm>
            <a:off x="601726" y="971550"/>
            <a:ext cx="2607900" cy="3174900"/>
          </a:xfrm>
          <a:prstGeom prst="rect">
            <a:avLst/>
          </a:prstGeom>
        </p:spPr>
        <p:txBody>
          <a:bodyPr anchorCtr="0" anchor="t" bIns="91425" lIns="91425" rIns="91425" wrap="square" tIns="91425">
            <a:noAutofit/>
          </a:bodyPr>
          <a:lstStyle/>
          <a:p>
            <a:pPr lvl="0" rtl="0" algn="l">
              <a:spcBef>
                <a:spcPts val="0"/>
              </a:spcBef>
              <a:buClr>
                <a:schemeClr val="dk1"/>
              </a:buClr>
              <a:buSzPct val="78571"/>
              <a:buFont typeface="Arial"/>
              <a:buNone/>
            </a:pPr>
            <a:r>
              <a:t/>
            </a:r>
            <a:endParaRPr b="1" sz="1400">
              <a:latin typeface="Playfair Display"/>
              <a:ea typeface="Playfair Display"/>
              <a:cs typeface="Playfair Display"/>
              <a:sym typeface="Playfair Display"/>
            </a:endParaRPr>
          </a:p>
          <a:p>
            <a:pPr indent="-311150" lvl="0" marL="457200" rtl="0">
              <a:spcBef>
                <a:spcPts val="0"/>
              </a:spcBef>
              <a:buSzPct val="100000"/>
            </a:pPr>
            <a:r>
              <a:rPr lang="en" sz="1300"/>
              <a:t>Most known for “Towncar”</a:t>
            </a:r>
          </a:p>
          <a:p>
            <a:pPr indent="-311150" lvl="0" marL="457200" rtl="0">
              <a:spcBef>
                <a:spcPts val="0"/>
              </a:spcBef>
              <a:buSzPct val="100000"/>
            </a:pPr>
            <a:r>
              <a:rPr lang="en" sz="1300"/>
              <a:t>Full brand relaunch in 2012, and an entrance into the Chinese market in 2014, reignite spark in US Luxury</a:t>
            </a:r>
          </a:p>
          <a:p>
            <a:pPr indent="-311150" lvl="0" marL="457200" rtl="0">
              <a:spcBef>
                <a:spcPts val="0"/>
              </a:spcBef>
              <a:buSzPct val="100000"/>
            </a:pPr>
            <a:r>
              <a:rPr lang="en" sz="1300"/>
              <a:t>Sold in Europe under the Ford marquee</a:t>
            </a:r>
          </a:p>
          <a:p>
            <a:pPr lvl="0" rtl="0">
              <a:spcBef>
                <a:spcPts val="0"/>
              </a:spcBef>
              <a:buNone/>
            </a:pPr>
            <a:r>
              <a:t/>
            </a:r>
            <a:endParaRPr sz="1300"/>
          </a:p>
        </p:txBody>
      </p:sp>
      <p:sp>
        <p:nvSpPr>
          <p:cNvPr id="82" name="Shape 82"/>
          <p:cNvSpPr txBox="1"/>
          <p:nvPr>
            <p:ph idx="2" type="body"/>
          </p:nvPr>
        </p:nvSpPr>
        <p:spPr>
          <a:xfrm>
            <a:off x="3199650" y="895350"/>
            <a:ext cx="2607900" cy="3174900"/>
          </a:xfrm>
          <a:prstGeom prst="rect">
            <a:avLst/>
          </a:prstGeom>
        </p:spPr>
        <p:txBody>
          <a:bodyPr anchorCtr="0" anchor="t" bIns="91425" lIns="91425" rIns="91425" wrap="square" tIns="91425">
            <a:noAutofit/>
          </a:bodyPr>
          <a:lstStyle/>
          <a:p>
            <a:pPr lvl="0" rtl="0">
              <a:spcBef>
                <a:spcPts val="0"/>
              </a:spcBef>
              <a:buNone/>
            </a:pPr>
            <a:r>
              <a:t/>
            </a:r>
            <a:endParaRPr b="1" sz="1400">
              <a:latin typeface="Playfair Display"/>
              <a:ea typeface="Playfair Display"/>
              <a:cs typeface="Playfair Display"/>
              <a:sym typeface="Playfair Display"/>
            </a:endParaRPr>
          </a:p>
          <a:p>
            <a:pPr indent="-311150" lvl="0" marL="457200" rtl="0">
              <a:spcBef>
                <a:spcPts val="0"/>
              </a:spcBef>
              <a:buSzPct val="100000"/>
            </a:pPr>
            <a:r>
              <a:rPr lang="en" sz="1300"/>
              <a:t>Formed as the remnants of “The Henry Ford Company”</a:t>
            </a:r>
          </a:p>
          <a:p>
            <a:pPr indent="-311150" lvl="0" marL="457200" rtl="0">
              <a:spcBef>
                <a:spcPts val="0"/>
              </a:spcBef>
              <a:buSzPct val="100000"/>
            </a:pPr>
            <a:r>
              <a:rPr lang="en" sz="1300"/>
              <a:t>Owned by General Motors as their Luxury car marquee. </a:t>
            </a:r>
          </a:p>
          <a:p>
            <a:pPr indent="-311150" lvl="0" marL="457200" rtl="0">
              <a:spcBef>
                <a:spcPts val="0"/>
              </a:spcBef>
              <a:buSzPct val="100000"/>
            </a:pPr>
            <a:r>
              <a:rPr lang="en" sz="1300"/>
              <a:t>Well known for their SUV’s and Sports Cars</a:t>
            </a:r>
          </a:p>
          <a:p>
            <a:pPr lvl="0">
              <a:spcBef>
                <a:spcPts val="0"/>
              </a:spcBef>
              <a:buNone/>
            </a:pPr>
            <a:r>
              <a:t/>
            </a:r>
            <a:endParaRPr sz="1300"/>
          </a:p>
        </p:txBody>
      </p:sp>
      <p:sp>
        <p:nvSpPr>
          <p:cNvPr id="83" name="Shape 83"/>
          <p:cNvSpPr txBox="1"/>
          <p:nvPr>
            <p:ph idx="3" type="body"/>
          </p:nvPr>
        </p:nvSpPr>
        <p:spPr>
          <a:xfrm>
            <a:off x="5934310" y="971550"/>
            <a:ext cx="2471100" cy="3174900"/>
          </a:xfrm>
          <a:prstGeom prst="rect">
            <a:avLst/>
          </a:prstGeom>
        </p:spPr>
        <p:txBody>
          <a:bodyPr anchorCtr="0" anchor="t" bIns="91425" lIns="91425" rIns="91425" wrap="square" tIns="91425">
            <a:noAutofit/>
          </a:bodyPr>
          <a:lstStyle/>
          <a:p>
            <a:pPr lvl="0" rtl="0" algn="l">
              <a:spcBef>
                <a:spcPts val="0"/>
              </a:spcBef>
              <a:buNone/>
            </a:pPr>
            <a:r>
              <a:t/>
            </a:r>
            <a:endParaRPr b="1" sz="1400">
              <a:latin typeface="Playfair Display"/>
              <a:ea typeface="Playfair Display"/>
              <a:cs typeface="Playfair Display"/>
              <a:sym typeface="Playfair Display"/>
            </a:endParaRPr>
          </a:p>
          <a:p>
            <a:pPr indent="-311150" lvl="0" marL="457200" rtl="0">
              <a:spcBef>
                <a:spcPts val="0"/>
              </a:spcBef>
              <a:buSzPct val="100000"/>
            </a:pPr>
            <a:r>
              <a:rPr lang="en" sz="1300"/>
              <a:t>Founded by Elon Musk in 2003 as an all-electric car manufacturer</a:t>
            </a:r>
          </a:p>
          <a:p>
            <a:pPr indent="-311150" lvl="0" marL="457200" rtl="0">
              <a:spcBef>
                <a:spcPts val="0"/>
              </a:spcBef>
              <a:buSzPct val="100000"/>
            </a:pPr>
            <a:r>
              <a:rPr lang="en" sz="1300"/>
              <a:t>Known for their iconic look and driverless innovations</a:t>
            </a:r>
          </a:p>
          <a:p>
            <a:pPr indent="-311150" lvl="0" marL="457200" rtl="0">
              <a:spcBef>
                <a:spcPts val="0"/>
              </a:spcBef>
              <a:buSzPct val="100000"/>
            </a:pPr>
            <a:r>
              <a:rPr lang="en" sz="1300"/>
              <a:t>10% Owned by Daimler and ~7.5% Owned by Toyota</a:t>
            </a:r>
          </a:p>
        </p:txBody>
      </p:sp>
      <p:pic>
        <p:nvPicPr>
          <p:cNvPr descr="2017-Lincoln-Continental-1061-626x382.jpg" id="84" name="Shape 84"/>
          <p:cNvPicPr preferRelativeResize="0"/>
          <p:nvPr/>
        </p:nvPicPr>
        <p:blipFill>
          <a:blip r:embed="rId3">
            <a:alphaModFix/>
          </a:blip>
          <a:stretch>
            <a:fillRect/>
          </a:stretch>
        </p:blipFill>
        <p:spPr>
          <a:xfrm>
            <a:off x="951376" y="3255125"/>
            <a:ext cx="2045550" cy="1248250"/>
          </a:xfrm>
          <a:prstGeom prst="rect">
            <a:avLst/>
          </a:prstGeom>
          <a:noFill/>
          <a:ln>
            <a:noFill/>
          </a:ln>
        </p:spPr>
      </p:pic>
      <p:sp>
        <p:nvSpPr>
          <p:cNvPr id="85" name="Shape 85"/>
          <p:cNvSpPr txBox="1"/>
          <p:nvPr/>
        </p:nvSpPr>
        <p:spPr>
          <a:xfrm>
            <a:off x="1186800" y="4503375"/>
            <a:ext cx="1574700" cy="276000"/>
          </a:xfrm>
          <a:prstGeom prst="rect">
            <a:avLst/>
          </a:prstGeom>
          <a:noFill/>
          <a:ln>
            <a:noFill/>
          </a:ln>
        </p:spPr>
        <p:txBody>
          <a:bodyPr anchorCtr="0" anchor="t" bIns="91425" lIns="91425" rIns="91425" wrap="square" tIns="91425">
            <a:noAutofit/>
          </a:bodyPr>
          <a:lstStyle/>
          <a:p>
            <a:pPr lvl="0">
              <a:spcBef>
                <a:spcPts val="0"/>
              </a:spcBef>
              <a:buNone/>
            </a:pPr>
            <a:r>
              <a:rPr lang="en" sz="1100">
                <a:latin typeface="Playfair Display"/>
                <a:ea typeface="Playfair Display"/>
                <a:cs typeface="Playfair Display"/>
                <a:sym typeface="Playfair Display"/>
              </a:rPr>
              <a:t>Lincoln Continental</a:t>
            </a:r>
          </a:p>
        </p:txBody>
      </p:sp>
      <p:pic>
        <p:nvPicPr>
          <p:cNvPr id="86" name="Shape 86"/>
          <p:cNvPicPr preferRelativeResize="0"/>
          <p:nvPr/>
        </p:nvPicPr>
        <p:blipFill>
          <a:blip r:embed="rId4">
            <a:alphaModFix/>
          </a:blip>
          <a:stretch>
            <a:fillRect/>
          </a:stretch>
        </p:blipFill>
        <p:spPr>
          <a:xfrm>
            <a:off x="7824550" y="149625"/>
            <a:ext cx="989711" cy="610275"/>
          </a:xfrm>
          <a:prstGeom prst="rect">
            <a:avLst/>
          </a:prstGeom>
          <a:noFill/>
          <a:ln>
            <a:noFill/>
          </a:ln>
        </p:spPr>
      </p:pic>
      <p:pic>
        <p:nvPicPr>
          <p:cNvPr descr="2017_cadillac_escalade_LIFE1_ot_1004164_1280.jpg" id="87" name="Shape 87"/>
          <p:cNvPicPr preferRelativeResize="0"/>
          <p:nvPr/>
        </p:nvPicPr>
        <p:blipFill rotWithShape="1">
          <a:blip r:embed="rId5">
            <a:alphaModFix/>
          </a:blip>
          <a:srcRect b="0" l="7817" r="0" t="0"/>
          <a:stretch/>
        </p:blipFill>
        <p:spPr>
          <a:xfrm>
            <a:off x="3549200" y="3255125"/>
            <a:ext cx="2045549" cy="1248250"/>
          </a:xfrm>
          <a:prstGeom prst="rect">
            <a:avLst/>
          </a:prstGeom>
          <a:noFill/>
          <a:ln>
            <a:noFill/>
          </a:ln>
        </p:spPr>
      </p:pic>
      <p:sp>
        <p:nvSpPr>
          <p:cNvPr id="88" name="Shape 88"/>
          <p:cNvSpPr txBox="1"/>
          <p:nvPr/>
        </p:nvSpPr>
        <p:spPr>
          <a:xfrm>
            <a:off x="3825000" y="4503375"/>
            <a:ext cx="1357200" cy="276000"/>
          </a:xfrm>
          <a:prstGeom prst="rect">
            <a:avLst/>
          </a:prstGeom>
          <a:noFill/>
          <a:ln>
            <a:noFill/>
          </a:ln>
        </p:spPr>
        <p:txBody>
          <a:bodyPr anchorCtr="0" anchor="t" bIns="91425" lIns="91425" rIns="91425" wrap="square" tIns="91425">
            <a:noAutofit/>
          </a:bodyPr>
          <a:lstStyle/>
          <a:p>
            <a:pPr lvl="0" rtl="0">
              <a:spcBef>
                <a:spcPts val="0"/>
              </a:spcBef>
              <a:buClr>
                <a:srgbClr val="000000"/>
              </a:buClr>
              <a:buSzPct val="100000"/>
              <a:buFont typeface="Arial"/>
              <a:buNone/>
            </a:pPr>
            <a:r>
              <a:rPr lang="en" sz="1100">
                <a:latin typeface="Playfair Display"/>
                <a:ea typeface="Playfair Display"/>
                <a:cs typeface="Playfair Display"/>
                <a:sym typeface="Playfair Display"/>
              </a:rPr>
              <a:t>Cadillac Escalade</a:t>
            </a:r>
          </a:p>
        </p:txBody>
      </p:sp>
      <p:pic>
        <p:nvPicPr>
          <p:cNvPr id="89" name="Shape 89"/>
          <p:cNvPicPr preferRelativeResize="0"/>
          <p:nvPr/>
        </p:nvPicPr>
        <p:blipFill>
          <a:blip r:embed="rId6">
            <a:alphaModFix/>
          </a:blip>
          <a:stretch>
            <a:fillRect/>
          </a:stretch>
        </p:blipFill>
        <p:spPr>
          <a:xfrm>
            <a:off x="6382402" y="3254075"/>
            <a:ext cx="2045550" cy="1250361"/>
          </a:xfrm>
          <a:prstGeom prst="rect">
            <a:avLst/>
          </a:prstGeom>
          <a:noFill/>
          <a:ln>
            <a:noFill/>
          </a:ln>
        </p:spPr>
      </p:pic>
      <p:sp>
        <p:nvSpPr>
          <p:cNvPr id="90" name="Shape 90"/>
          <p:cNvSpPr txBox="1"/>
          <p:nvPr/>
        </p:nvSpPr>
        <p:spPr>
          <a:xfrm>
            <a:off x="6856175" y="4503375"/>
            <a:ext cx="1098000" cy="276000"/>
          </a:xfrm>
          <a:prstGeom prst="rect">
            <a:avLst/>
          </a:prstGeom>
          <a:noFill/>
          <a:ln>
            <a:noFill/>
          </a:ln>
        </p:spPr>
        <p:txBody>
          <a:bodyPr anchorCtr="0" anchor="t" bIns="91425" lIns="91425" rIns="91425" wrap="square" tIns="91425">
            <a:noAutofit/>
          </a:bodyPr>
          <a:lstStyle/>
          <a:p>
            <a:pPr lvl="0" rtl="0">
              <a:spcBef>
                <a:spcPts val="0"/>
              </a:spcBef>
              <a:buNone/>
            </a:pPr>
            <a:r>
              <a:rPr lang="en" sz="1100">
                <a:latin typeface="Playfair Display"/>
                <a:ea typeface="Playfair Display"/>
                <a:cs typeface="Playfair Display"/>
                <a:sym typeface="Playfair Display"/>
              </a:rPr>
              <a:t>Tesla Model S</a:t>
            </a:r>
          </a:p>
        </p:txBody>
      </p:sp>
      <p:pic>
        <p:nvPicPr>
          <p:cNvPr id="91" name="Shape 91"/>
          <p:cNvPicPr preferRelativeResize="0"/>
          <p:nvPr/>
        </p:nvPicPr>
        <p:blipFill rotWithShape="1">
          <a:blip r:embed="rId7">
            <a:alphaModFix/>
          </a:blip>
          <a:srcRect b="9279" l="0" r="0" t="10727"/>
          <a:stretch/>
        </p:blipFill>
        <p:spPr>
          <a:xfrm>
            <a:off x="1425150" y="836095"/>
            <a:ext cx="1097997" cy="494057"/>
          </a:xfrm>
          <a:prstGeom prst="rect">
            <a:avLst/>
          </a:prstGeom>
          <a:noFill/>
          <a:ln>
            <a:noFill/>
          </a:ln>
        </p:spPr>
      </p:pic>
      <p:pic>
        <p:nvPicPr>
          <p:cNvPr id="92" name="Shape 92"/>
          <p:cNvPicPr preferRelativeResize="0"/>
          <p:nvPr/>
        </p:nvPicPr>
        <p:blipFill rotWithShape="1">
          <a:blip r:embed="rId8">
            <a:alphaModFix/>
          </a:blip>
          <a:srcRect b="11707" l="22783" r="24069" t="8864"/>
          <a:stretch/>
        </p:blipFill>
        <p:spPr>
          <a:xfrm>
            <a:off x="4358049" y="759896"/>
            <a:ext cx="637238" cy="535729"/>
          </a:xfrm>
          <a:prstGeom prst="rect">
            <a:avLst/>
          </a:prstGeom>
          <a:noFill/>
          <a:ln>
            <a:noFill/>
          </a:ln>
        </p:spPr>
      </p:pic>
      <p:pic>
        <p:nvPicPr>
          <p:cNvPr id="93" name="Shape 93"/>
          <p:cNvPicPr preferRelativeResize="0"/>
          <p:nvPr/>
        </p:nvPicPr>
        <p:blipFill>
          <a:blip r:embed="rId9">
            <a:alphaModFix/>
          </a:blip>
          <a:stretch>
            <a:fillRect/>
          </a:stretch>
        </p:blipFill>
        <p:spPr>
          <a:xfrm>
            <a:off x="6484049" y="1060774"/>
            <a:ext cx="1711275" cy="223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Shape 98"/>
          <p:cNvSpPr txBox="1"/>
          <p:nvPr>
            <p:ph type="title"/>
          </p:nvPr>
        </p:nvSpPr>
        <p:spPr>
          <a:xfrm>
            <a:off x="311700" y="2150850"/>
            <a:ext cx="8520600" cy="841800"/>
          </a:xfrm>
          <a:prstGeom prst="rect">
            <a:avLst/>
          </a:prstGeom>
        </p:spPr>
        <p:txBody>
          <a:bodyPr anchorCtr="0" anchor="ctr" bIns="91425" lIns="91425" rIns="91425" wrap="square" tIns="91425">
            <a:noAutofit/>
          </a:bodyPr>
          <a:lstStyle/>
          <a:p>
            <a:pPr lvl="0">
              <a:spcBef>
                <a:spcPts val="0"/>
              </a:spcBef>
              <a:buNone/>
            </a:pPr>
            <a:r>
              <a:rPr b="1" lang="en"/>
              <a:t>European Car </a:t>
            </a:r>
            <a:r>
              <a:rPr b="1" lang="en"/>
              <a:t>Manufacturers</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pic>
        <p:nvPicPr>
          <p:cNvPr descr="b732dd57b1624c96bfacbd08e883fc07_europe-map-blue-clip-art-at-europe-clipart-free_516-595.png" id="103" name="Shape 103"/>
          <p:cNvPicPr preferRelativeResize="0"/>
          <p:nvPr/>
        </p:nvPicPr>
        <p:blipFill>
          <a:blip r:embed="rId3">
            <a:alphaModFix/>
          </a:blip>
          <a:stretch>
            <a:fillRect/>
          </a:stretch>
        </p:blipFill>
        <p:spPr>
          <a:xfrm>
            <a:off x="974225" y="534675"/>
            <a:ext cx="7195550" cy="4074149"/>
          </a:xfrm>
          <a:prstGeom prst="rect">
            <a:avLst/>
          </a:prstGeom>
          <a:noFill/>
          <a:ln>
            <a:noFill/>
          </a:ln>
        </p:spPr>
      </p:pic>
      <p:grpSp>
        <p:nvGrpSpPr>
          <p:cNvPr id="104" name="Shape 104"/>
          <p:cNvGrpSpPr/>
          <p:nvPr/>
        </p:nvGrpSpPr>
        <p:grpSpPr>
          <a:xfrm>
            <a:off x="581100" y="1533950"/>
            <a:ext cx="1273350" cy="1219956"/>
            <a:chOff x="581100" y="1533950"/>
            <a:chExt cx="1273350" cy="1219956"/>
          </a:xfrm>
        </p:grpSpPr>
        <p:sp>
          <p:nvSpPr>
            <p:cNvPr id="105" name="Shape 105"/>
            <p:cNvSpPr/>
            <p:nvPr/>
          </p:nvSpPr>
          <p:spPr>
            <a:xfrm rot="2700000">
              <a:off x="947132" y="2160592"/>
              <a:ext cx="811617" cy="358927"/>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pic>
          <p:nvPicPr>
            <p:cNvPr descr="1280px-Flag_of_the_United_Kingdom.svg.png" id="106" name="Shape 106"/>
            <p:cNvPicPr preferRelativeResize="0"/>
            <p:nvPr/>
          </p:nvPicPr>
          <p:blipFill>
            <a:blip r:embed="rId4">
              <a:alphaModFix/>
            </a:blip>
            <a:stretch>
              <a:fillRect/>
            </a:stretch>
          </p:blipFill>
          <p:spPr>
            <a:xfrm>
              <a:off x="581100" y="1533950"/>
              <a:ext cx="1273350" cy="636675"/>
            </a:xfrm>
            <a:prstGeom prst="rect">
              <a:avLst/>
            </a:prstGeom>
            <a:noFill/>
            <a:ln>
              <a:noFill/>
            </a:ln>
          </p:spPr>
        </p:pic>
      </p:grpSp>
      <p:grpSp>
        <p:nvGrpSpPr>
          <p:cNvPr id="107" name="Shape 107"/>
          <p:cNvGrpSpPr/>
          <p:nvPr/>
        </p:nvGrpSpPr>
        <p:grpSpPr>
          <a:xfrm>
            <a:off x="2204800" y="3775228"/>
            <a:ext cx="1273350" cy="1275321"/>
            <a:chOff x="2204800" y="3775228"/>
            <a:chExt cx="1273350" cy="1275321"/>
          </a:xfrm>
        </p:grpSpPr>
        <p:sp>
          <p:nvSpPr>
            <p:cNvPr id="108" name="Shape 108"/>
            <p:cNvSpPr/>
            <p:nvPr/>
          </p:nvSpPr>
          <p:spPr>
            <a:xfrm rot="-5400000">
              <a:off x="2372914" y="4001578"/>
              <a:ext cx="811800" cy="3591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pic>
          <p:nvPicPr>
            <p:cNvPr descr="2000px-Civil_and_Naval_Ensign_of_France.svg.png" id="109" name="Shape 109"/>
            <p:cNvPicPr preferRelativeResize="0"/>
            <p:nvPr/>
          </p:nvPicPr>
          <p:blipFill>
            <a:blip r:embed="rId5">
              <a:alphaModFix/>
            </a:blip>
            <a:stretch>
              <a:fillRect/>
            </a:stretch>
          </p:blipFill>
          <p:spPr>
            <a:xfrm>
              <a:off x="2204800" y="4413875"/>
              <a:ext cx="1273350" cy="636674"/>
            </a:xfrm>
            <a:prstGeom prst="rect">
              <a:avLst/>
            </a:prstGeom>
            <a:noFill/>
            <a:ln>
              <a:noFill/>
            </a:ln>
          </p:spPr>
        </p:pic>
      </p:grpSp>
      <p:grpSp>
        <p:nvGrpSpPr>
          <p:cNvPr id="110" name="Shape 110"/>
          <p:cNvGrpSpPr/>
          <p:nvPr/>
        </p:nvGrpSpPr>
        <p:grpSpPr>
          <a:xfrm>
            <a:off x="4593494" y="4141434"/>
            <a:ext cx="1841506" cy="909116"/>
            <a:chOff x="4593494" y="4141434"/>
            <a:chExt cx="1841506" cy="909116"/>
          </a:xfrm>
        </p:grpSpPr>
        <p:sp>
          <p:nvSpPr>
            <p:cNvPr id="111" name="Shape 111"/>
            <p:cNvSpPr/>
            <p:nvPr/>
          </p:nvSpPr>
          <p:spPr>
            <a:xfrm rot="-8417521">
              <a:off x="4614596" y="4359309"/>
              <a:ext cx="811896" cy="358952"/>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pic>
          <p:nvPicPr>
            <p:cNvPr descr="410xf8qcicL._SX300_.jpg" id="112" name="Shape 112"/>
            <p:cNvPicPr preferRelativeResize="0"/>
            <p:nvPr/>
          </p:nvPicPr>
          <p:blipFill>
            <a:blip r:embed="rId6">
              <a:alphaModFix/>
            </a:blip>
            <a:stretch>
              <a:fillRect/>
            </a:stretch>
          </p:blipFill>
          <p:spPr>
            <a:xfrm>
              <a:off x="5161650" y="4413875"/>
              <a:ext cx="1273350" cy="636675"/>
            </a:xfrm>
            <a:prstGeom prst="rect">
              <a:avLst/>
            </a:prstGeom>
            <a:noFill/>
            <a:ln>
              <a:noFill/>
            </a:ln>
          </p:spPr>
        </p:pic>
      </p:grpSp>
      <p:grpSp>
        <p:nvGrpSpPr>
          <p:cNvPr id="113" name="Shape 113"/>
          <p:cNvGrpSpPr/>
          <p:nvPr/>
        </p:nvGrpSpPr>
        <p:grpSpPr>
          <a:xfrm>
            <a:off x="3843989" y="2618225"/>
            <a:ext cx="1937236" cy="636675"/>
            <a:chOff x="3843989" y="2618225"/>
            <a:chExt cx="1937236" cy="636675"/>
          </a:xfrm>
        </p:grpSpPr>
        <p:sp>
          <p:nvSpPr>
            <p:cNvPr id="114" name="Shape 114"/>
            <p:cNvSpPr/>
            <p:nvPr/>
          </p:nvSpPr>
          <p:spPr>
            <a:xfrm rot="10170234">
              <a:off x="3869747" y="2774309"/>
              <a:ext cx="811885" cy="359051"/>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pic>
          <p:nvPicPr>
            <p:cNvPr descr="de!eur08.gif" id="115" name="Shape 115"/>
            <p:cNvPicPr preferRelativeResize="0"/>
            <p:nvPr/>
          </p:nvPicPr>
          <p:blipFill>
            <a:blip r:embed="rId7">
              <a:alphaModFix/>
            </a:blip>
            <a:stretch>
              <a:fillRect/>
            </a:stretch>
          </p:blipFill>
          <p:spPr>
            <a:xfrm>
              <a:off x="4550625" y="2618225"/>
              <a:ext cx="1230600" cy="636675"/>
            </a:xfrm>
            <a:prstGeom prst="rect">
              <a:avLst/>
            </a:prstGeom>
            <a:noFill/>
            <a:ln>
              <a:noFill/>
            </a:ln>
          </p:spPr>
        </p:pic>
      </p:grpSp>
      <p:grpSp>
        <p:nvGrpSpPr>
          <p:cNvPr id="116" name="Shape 116"/>
          <p:cNvGrpSpPr/>
          <p:nvPr/>
        </p:nvGrpSpPr>
        <p:grpSpPr>
          <a:xfrm>
            <a:off x="2709025" y="897275"/>
            <a:ext cx="1751115" cy="1182930"/>
            <a:chOff x="2709025" y="897275"/>
            <a:chExt cx="1751115" cy="1182930"/>
          </a:xfrm>
        </p:grpSpPr>
        <p:sp>
          <p:nvSpPr>
            <p:cNvPr id="117" name="Shape 117"/>
            <p:cNvSpPr/>
            <p:nvPr/>
          </p:nvSpPr>
          <p:spPr>
            <a:xfrm rot="2700000">
              <a:off x="3640482" y="1486892"/>
              <a:ext cx="811617" cy="358927"/>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pic>
          <p:nvPicPr>
            <p:cNvPr descr="swedish-flag-medium.gif" id="118" name="Shape 118"/>
            <p:cNvPicPr preferRelativeResize="0"/>
            <p:nvPr/>
          </p:nvPicPr>
          <p:blipFill>
            <a:blip r:embed="rId8">
              <a:alphaModFix/>
            </a:blip>
            <a:stretch>
              <a:fillRect/>
            </a:stretch>
          </p:blipFill>
          <p:spPr>
            <a:xfrm>
              <a:off x="2709025" y="897275"/>
              <a:ext cx="1273350" cy="636675"/>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000"/>
                                        <p:tgtEl>
                                          <p:spTgt spid="1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Shape 123"/>
          <p:cNvSpPr txBox="1"/>
          <p:nvPr>
            <p:ph type="title"/>
          </p:nvPr>
        </p:nvSpPr>
        <p:spPr>
          <a:xfrm>
            <a:off x="457200" y="185906"/>
            <a:ext cx="8229600" cy="762600"/>
          </a:xfrm>
          <a:prstGeom prst="rect">
            <a:avLst/>
          </a:prstGeom>
        </p:spPr>
        <p:txBody>
          <a:bodyPr anchorCtr="0" anchor="ctr" bIns="91425" lIns="91425" rIns="91425" wrap="square" tIns="91425">
            <a:noAutofit/>
          </a:bodyPr>
          <a:lstStyle/>
          <a:p>
            <a:pPr lvl="0">
              <a:spcBef>
                <a:spcPts val="0"/>
              </a:spcBef>
              <a:buNone/>
            </a:pPr>
            <a:r>
              <a:rPr b="1" lang="en" sz="2200"/>
              <a:t>UK Car Manufacturers</a:t>
            </a:r>
          </a:p>
        </p:txBody>
      </p:sp>
      <p:sp>
        <p:nvSpPr>
          <p:cNvPr id="124" name="Shape 124"/>
          <p:cNvSpPr txBox="1"/>
          <p:nvPr>
            <p:ph idx="1" type="body"/>
          </p:nvPr>
        </p:nvSpPr>
        <p:spPr>
          <a:xfrm>
            <a:off x="526301" y="819150"/>
            <a:ext cx="2683500" cy="3174900"/>
          </a:xfrm>
          <a:prstGeom prst="rect">
            <a:avLst/>
          </a:prstGeom>
        </p:spPr>
        <p:txBody>
          <a:bodyPr anchorCtr="0" anchor="t" bIns="91425" lIns="91425" rIns="91425" wrap="square" tIns="91425">
            <a:noAutofit/>
          </a:bodyPr>
          <a:lstStyle/>
          <a:p>
            <a:pPr lvl="0" rtl="0">
              <a:spcBef>
                <a:spcPts val="0"/>
              </a:spcBef>
              <a:buNone/>
            </a:pPr>
            <a:r>
              <a:t/>
            </a:r>
            <a:endParaRPr b="1" sz="1400">
              <a:latin typeface="Playfair Display"/>
              <a:ea typeface="Playfair Display"/>
              <a:cs typeface="Playfair Display"/>
              <a:sym typeface="Playfair Display"/>
            </a:endParaRPr>
          </a:p>
          <a:p>
            <a:pPr indent="-311150" lvl="0" marL="457200">
              <a:spcBef>
                <a:spcPts val="0"/>
              </a:spcBef>
              <a:buSzPct val="100000"/>
            </a:pPr>
            <a:r>
              <a:rPr lang="en" sz="1300"/>
              <a:t>Independently Owned Until 1989</a:t>
            </a:r>
          </a:p>
          <a:p>
            <a:pPr indent="-311150" lvl="1" marL="914400" rtl="0">
              <a:spcBef>
                <a:spcPts val="0"/>
              </a:spcBef>
              <a:buSzPct val="100000"/>
              <a:buChar char="○"/>
            </a:pPr>
            <a:r>
              <a:rPr lang="en" sz="1300"/>
              <a:t>Ford Motor Company → Tata Motors (2008)</a:t>
            </a:r>
          </a:p>
          <a:p>
            <a:pPr indent="-311150" lvl="0" marL="457200" rtl="0">
              <a:spcBef>
                <a:spcPts val="0"/>
              </a:spcBef>
              <a:buSzPct val="100000"/>
            </a:pPr>
            <a:r>
              <a:rPr lang="en" sz="1300"/>
              <a:t>Racing excellence</a:t>
            </a:r>
          </a:p>
          <a:p>
            <a:pPr indent="-311150" lvl="0" marL="457200">
              <a:spcBef>
                <a:spcPts val="0"/>
              </a:spcBef>
              <a:buSzPct val="100000"/>
            </a:pPr>
            <a:r>
              <a:rPr lang="en" sz="1300"/>
              <a:t>Jaguar was known as unreliable in the 80’s with the X-Type, but has shed that image with their newer models </a:t>
            </a:r>
          </a:p>
          <a:p>
            <a:pPr lvl="0">
              <a:spcBef>
                <a:spcPts val="0"/>
              </a:spcBef>
              <a:buNone/>
            </a:pPr>
            <a:r>
              <a:t/>
            </a:r>
            <a:endParaRPr/>
          </a:p>
        </p:txBody>
      </p:sp>
      <p:sp>
        <p:nvSpPr>
          <p:cNvPr id="125" name="Shape 125"/>
          <p:cNvSpPr txBox="1"/>
          <p:nvPr>
            <p:ph idx="2" type="body"/>
          </p:nvPr>
        </p:nvSpPr>
        <p:spPr>
          <a:xfrm>
            <a:off x="3230250" y="895350"/>
            <a:ext cx="2683500" cy="3174900"/>
          </a:xfrm>
          <a:prstGeom prst="rect">
            <a:avLst/>
          </a:prstGeom>
        </p:spPr>
        <p:txBody>
          <a:bodyPr anchorCtr="0" anchor="t" bIns="91425" lIns="91425" rIns="91425" wrap="square" tIns="91425">
            <a:noAutofit/>
          </a:bodyPr>
          <a:lstStyle/>
          <a:p>
            <a:pPr lvl="0" rtl="0">
              <a:spcBef>
                <a:spcPts val="0"/>
              </a:spcBef>
              <a:buNone/>
            </a:pPr>
            <a:r>
              <a:t/>
            </a:r>
            <a:endParaRPr b="1" sz="1400">
              <a:latin typeface="Playfair Display"/>
              <a:ea typeface="Playfair Display"/>
              <a:cs typeface="Playfair Display"/>
              <a:sym typeface="Playfair Display"/>
            </a:endParaRPr>
          </a:p>
          <a:p>
            <a:pPr indent="-311150" lvl="0" marL="457200" rtl="0">
              <a:spcBef>
                <a:spcPts val="0"/>
              </a:spcBef>
              <a:buSzPct val="100000"/>
            </a:pPr>
            <a:r>
              <a:rPr lang="en" sz="1300"/>
              <a:t>Independently Owned Until 1989</a:t>
            </a:r>
          </a:p>
          <a:p>
            <a:pPr indent="-311150" lvl="1" marL="914400" rtl="0">
              <a:spcBef>
                <a:spcPts val="0"/>
              </a:spcBef>
              <a:buSzPct val="100000"/>
              <a:buChar char="○"/>
            </a:pPr>
            <a:r>
              <a:rPr lang="en" sz="1300"/>
              <a:t>Ford Motor Company → Tata Motors (2008)</a:t>
            </a:r>
          </a:p>
          <a:p>
            <a:pPr indent="-311150" lvl="0" marL="457200" rtl="0">
              <a:spcBef>
                <a:spcPts val="0"/>
              </a:spcBef>
              <a:buSzPct val="100000"/>
            </a:pPr>
            <a:r>
              <a:rPr lang="en" sz="1300"/>
              <a:t>Known for designing cars that can brave the toughest of conditions in the most elegant interior. </a:t>
            </a:r>
          </a:p>
          <a:p>
            <a:pPr lvl="0">
              <a:spcBef>
                <a:spcPts val="0"/>
              </a:spcBef>
              <a:buNone/>
            </a:pPr>
            <a:r>
              <a:t/>
            </a:r>
            <a:endParaRPr sz="1300"/>
          </a:p>
        </p:txBody>
      </p:sp>
      <p:sp>
        <p:nvSpPr>
          <p:cNvPr id="126" name="Shape 126"/>
          <p:cNvSpPr txBox="1"/>
          <p:nvPr>
            <p:ph idx="3" type="body"/>
          </p:nvPr>
        </p:nvSpPr>
        <p:spPr>
          <a:xfrm>
            <a:off x="5893300" y="895350"/>
            <a:ext cx="2683500" cy="3174900"/>
          </a:xfrm>
          <a:prstGeom prst="rect">
            <a:avLst/>
          </a:prstGeom>
        </p:spPr>
        <p:txBody>
          <a:bodyPr anchorCtr="0" anchor="t" bIns="91425" lIns="91425" rIns="91425" wrap="square" tIns="91425">
            <a:noAutofit/>
          </a:bodyPr>
          <a:lstStyle/>
          <a:p>
            <a:pPr lvl="0" rtl="0">
              <a:spcBef>
                <a:spcPts val="0"/>
              </a:spcBef>
              <a:buNone/>
            </a:pPr>
            <a:r>
              <a:t/>
            </a:r>
            <a:endParaRPr b="1" sz="1400">
              <a:latin typeface="Playfair Display"/>
              <a:ea typeface="Playfair Display"/>
              <a:cs typeface="Playfair Display"/>
              <a:sym typeface="Playfair Display"/>
            </a:endParaRPr>
          </a:p>
          <a:p>
            <a:pPr indent="-311150" lvl="0" marL="457200" rtl="0">
              <a:spcBef>
                <a:spcPts val="0"/>
              </a:spcBef>
              <a:buSzPct val="100000"/>
            </a:pPr>
            <a:r>
              <a:rPr lang="en" sz="1300"/>
              <a:t>Independently Owned Until 2003</a:t>
            </a:r>
          </a:p>
          <a:p>
            <a:pPr indent="-311150" lvl="1" marL="914400" rtl="0">
              <a:spcBef>
                <a:spcPts val="0"/>
              </a:spcBef>
              <a:buSzPct val="100000"/>
              <a:buChar char="○"/>
            </a:pPr>
            <a:r>
              <a:rPr lang="en" sz="1300"/>
              <a:t>Volkswagen A.G.</a:t>
            </a:r>
          </a:p>
          <a:p>
            <a:pPr indent="-311150" lvl="0" marL="457200" rtl="0">
              <a:spcBef>
                <a:spcPts val="0"/>
              </a:spcBef>
              <a:buSzPct val="100000"/>
            </a:pPr>
            <a:r>
              <a:rPr lang="en" sz="1300"/>
              <a:t>Known for their wildly powerful V12 Coupes, Bentley handcrafts the finest saloons and more recently, SUVs. </a:t>
            </a:r>
          </a:p>
          <a:p>
            <a:pPr lvl="0">
              <a:spcBef>
                <a:spcPts val="0"/>
              </a:spcBef>
              <a:buNone/>
            </a:pPr>
            <a:r>
              <a:t/>
            </a:r>
            <a:endParaRPr sz="1400"/>
          </a:p>
        </p:txBody>
      </p:sp>
      <p:pic>
        <p:nvPicPr>
          <p:cNvPr descr="1280px-Flag_of_the_United_Kingdom.svg.png" id="127" name="Shape 127"/>
          <p:cNvPicPr preferRelativeResize="0"/>
          <p:nvPr/>
        </p:nvPicPr>
        <p:blipFill>
          <a:blip r:embed="rId3">
            <a:alphaModFix/>
          </a:blip>
          <a:stretch>
            <a:fillRect/>
          </a:stretch>
        </p:blipFill>
        <p:spPr>
          <a:xfrm>
            <a:off x="7774025" y="178925"/>
            <a:ext cx="1027600" cy="633650"/>
          </a:xfrm>
          <a:prstGeom prst="rect">
            <a:avLst/>
          </a:prstGeom>
          <a:noFill/>
          <a:ln>
            <a:noFill/>
          </a:ln>
        </p:spPr>
      </p:pic>
      <p:grpSp>
        <p:nvGrpSpPr>
          <p:cNvPr id="128" name="Shape 128"/>
          <p:cNvGrpSpPr/>
          <p:nvPr/>
        </p:nvGrpSpPr>
        <p:grpSpPr>
          <a:xfrm>
            <a:off x="885300" y="3320425"/>
            <a:ext cx="7420450" cy="1443075"/>
            <a:chOff x="885300" y="3396625"/>
            <a:chExt cx="7420450" cy="1443075"/>
          </a:xfrm>
        </p:grpSpPr>
        <p:pic>
          <p:nvPicPr>
            <p:cNvPr descr="Pm_jag.jpg" id="129" name="Shape 129"/>
            <p:cNvPicPr preferRelativeResize="0"/>
            <p:nvPr/>
          </p:nvPicPr>
          <p:blipFill rotWithShape="1">
            <a:blip r:embed="rId4">
              <a:alphaModFix/>
            </a:blip>
            <a:srcRect b="0" l="0" r="10039" t="32157"/>
            <a:stretch/>
          </p:blipFill>
          <p:spPr>
            <a:xfrm>
              <a:off x="885300" y="3517100"/>
              <a:ext cx="2080699" cy="1046600"/>
            </a:xfrm>
            <a:prstGeom prst="rect">
              <a:avLst/>
            </a:prstGeom>
            <a:noFill/>
            <a:ln>
              <a:noFill/>
            </a:ln>
          </p:spPr>
        </p:pic>
        <p:sp>
          <p:nvSpPr>
            <p:cNvPr id="130" name="Shape 130"/>
            <p:cNvSpPr txBox="1"/>
            <p:nvPr/>
          </p:nvSpPr>
          <p:spPr>
            <a:xfrm>
              <a:off x="1565050" y="4563700"/>
              <a:ext cx="873600" cy="276000"/>
            </a:xfrm>
            <a:prstGeom prst="rect">
              <a:avLst/>
            </a:prstGeom>
            <a:noFill/>
            <a:ln>
              <a:noFill/>
            </a:ln>
          </p:spPr>
          <p:txBody>
            <a:bodyPr anchorCtr="0" anchor="t" bIns="91425" lIns="91425" rIns="91425" wrap="square" tIns="91425">
              <a:noAutofit/>
            </a:bodyPr>
            <a:lstStyle/>
            <a:p>
              <a:pPr lvl="0" rtl="0">
                <a:spcBef>
                  <a:spcPts val="0"/>
                </a:spcBef>
                <a:buNone/>
              </a:pPr>
              <a:r>
                <a:rPr lang="en" sz="1100">
                  <a:latin typeface="Playfair Display"/>
                  <a:ea typeface="Playfair Display"/>
                  <a:cs typeface="Playfair Display"/>
                  <a:sym typeface="Playfair Display"/>
                </a:rPr>
                <a:t>Jaguar XJ</a:t>
              </a:r>
            </a:p>
          </p:txBody>
        </p:sp>
        <p:pic>
          <p:nvPicPr>
            <p:cNvPr descr="546b2ed7c2854_-_rroverlautob_cdauto_123113_3-lg.jpg" id="131" name="Shape 131"/>
            <p:cNvPicPr preferRelativeResize="0"/>
            <p:nvPr/>
          </p:nvPicPr>
          <p:blipFill>
            <a:blip r:embed="rId5">
              <a:alphaModFix/>
            </a:blip>
            <a:stretch>
              <a:fillRect/>
            </a:stretch>
          </p:blipFill>
          <p:spPr>
            <a:xfrm>
              <a:off x="3663400" y="3396637"/>
              <a:ext cx="2018949" cy="1135125"/>
            </a:xfrm>
            <a:prstGeom prst="rect">
              <a:avLst/>
            </a:prstGeom>
            <a:noFill/>
            <a:ln>
              <a:noFill/>
            </a:ln>
          </p:spPr>
        </p:pic>
        <p:sp>
          <p:nvSpPr>
            <p:cNvPr id="132" name="Shape 132"/>
            <p:cNvSpPr txBox="1"/>
            <p:nvPr/>
          </p:nvSpPr>
          <p:spPr>
            <a:xfrm>
              <a:off x="3632475" y="4563700"/>
              <a:ext cx="2080800" cy="276000"/>
            </a:xfrm>
            <a:prstGeom prst="rect">
              <a:avLst/>
            </a:prstGeom>
            <a:noFill/>
            <a:ln>
              <a:noFill/>
            </a:ln>
          </p:spPr>
          <p:txBody>
            <a:bodyPr anchorCtr="0" anchor="t" bIns="91425" lIns="91425" rIns="91425" wrap="square" tIns="91425">
              <a:noAutofit/>
            </a:bodyPr>
            <a:lstStyle/>
            <a:p>
              <a:pPr lvl="0" rtl="0">
                <a:spcBef>
                  <a:spcPts val="0"/>
                </a:spcBef>
                <a:buNone/>
              </a:pPr>
              <a:r>
                <a:rPr lang="en" sz="1100">
                  <a:latin typeface="Playfair Display"/>
                  <a:ea typeface="Playfair Display"/>
                  <a:cs typeface="Playfair Display"/>
                  <a:sym typeface="Playfair Display"/>
                </a:rPr>
                <a:t>Range Rover Autobiography</a:t>
              </a:r>
            </a:p>
          </p:txBody>
        </p:sp>
        <p:pic>
          <p:nvPicPr>
            <p:cNvPr descr="2012-bentley-mulsanne-mulliner-03.jpg" id="133" name="Shape 133"/>
            <p:cNvPicPr preferRelativeResize="0"/>
            <p:nvPr/>
          </p:nvPicPr>
          <p:blipFill rotWithShape="1">
            <a:blip r:embed="rId6">
              <a:alphaModFix/>
            </a:blip>
            <a:srcRect b="0" l="0" r="0" t="18487"/>
            <a:stretch/>
          </p:blipFill>
          <p:spPr>
            <a:xfrm>
              <a:off x="6379750" y="3396625"/>
              <a:ext cx="1925977" cy="1135125"/>
            </a:xfrm>
            <a:prstGeom prst="rect">
              <a:avLst/>
            </a:prstGeom>
            <a:noFill/>
            <a:ln>
              <a:noFill/>
            </a:ln>
          </p:spPr>
        </p:pic>
        <p:sp>
          <p:nvSpPr>
            <p:cNvPr id="134" name="Shape 134"/>
            <p:cNvSpPr txBox="1"/>
            <p:nvPr/>
          </p:nvSpPr>
          <p:spPr>
            <a:xfrm>
              <a:off x="6379750" y="4563700"/>
              <a:ext cx="1926000" cy="276000"/>
            </a:xfrm>
            <a:prstGeom prst="rect">
              <a:avLst/>
            </a:prstGeom>
            <a:noFill/>
            <a:ln>
              <a:noFill/>
            </a:ln>
          </p:spPr>
          <p:txBody>
            <a:bodyPr anchorCtr="0" anchor="t" bIns="91425" lIns="91425" rIns="91425" wrap="square" tIns="91425">
              <a:noAutofit/>
            </a:bodyPr>
            <a:lstStyle/>
            <a:p>
              <a:pPr lvl="0" rtl="0">
                <a:spcBef>
                  <a:spcPts val="0"/>
                </a:spcBef>
                <a:buNone/>
              </a:pPr>
              <a:r>
                <a:rPr lang="en" sz="1100">
                  <a:latin typeface="Playfair Display"/>
                  <a:ea typeface="Playfair Display"/>
                  <a:cs typeface="Playfair Display"/>
                  <a:sym typeface="Playfair Display"/>
                </a:rPr>
                <a:t>Bentley </a:t>
              </a:r>
              <a:r>
                <a:rPr lang="en" sz="1100">
                  <a:solidFill>
                    <a:schemeClr val="dk1"/>
                  </a:solidFill>
                  <a:latin typeface="PT Serif"/>
                  <a:ea typeface="PT Serif"/>
                  <a:cs typeface="PT Serif"/>
                  <a:sym typeface="PT Serif"/>
                </a:rPr>
                <a:t>Mulsanne Mulliner</a:t>
              </a:r>
            </a:p>
          </p:txBody>
        </p:sp>
      </p:grpSp>
      <p:pic>
        <p:nvPicPr>
          <p:cNvPr id="135" name="Shape 135"/>
          <p:cNvPicPr preferRelativeResize="0"/>
          <p:nvPr/>
        </p:nvPicPr>
        <p:blipFill>
          <a:blip r:embed="rId7">
            <a:alphaModFix/>
          </a:blip>
          <a:stretch>
            <a:fillRect/>
          </a:stretch>
        </p:blipFill>
        <p:spPr>
          <a:xfrm>
            <a:off x="1545925" y="742950"/>
            <a:ext cx="872400" cy="490725"/>
          </a:xfrm>
          <a:prstGeom prst="rect">
            <a:avLst/>
          </a:prstGeom>
          <a:noFill/>
          <a:ln>
            <a:noFill/>
          </a:ln>
        </p:spPr>
      </p:pic>
      <p:pic>
        <p:nvPicPr>
          <p:cNvPr id="136" name="Shape 136"/>
          <p:cNvPicPr preferRelativeResize="0"/>
          <p:nvPr/>
        </p:nvPicPr>
        <p:blipFill>
          <a:blip r:embed="rId8">
            <a:alphaModFix/>
          </a:blip>
          <a:stretch>
            <a:fillRect/>
          </a:stretch>
        </p:blipFill>
        <p:spPr>
          <a:xfrm>
            <a:off x="3850675" y="819147"/>
            <a:ext cx="1593409" cy="490725"/>
          </a:xfrm>
          <a:prstGeom prst="rect">
            <a:avLst/>
          </a:prstGeom>
          <a:noFill/>
          <a:ln>
            <a:noFill/>
          </a:ln>
        </p:spPr>
      </p:pic>
      <p:pic>
        <p:nvPicPr>
          <p:cNvPr id="137" name="Shape 137"/>
          <p:cNvPicPr preferRelativeResize="0"/>
          <p:nvPr/>
        </p:nvPicPr>
        <p:blipFill rotWithShape="1">
          <a:blip r:embed="rId9">
            <a:alphaModFix/>
          </a:blip>
          <a:srcRect b="16323" l="15377" r="15940" t="17292"/>
          <a:stretch/>
        </p:blipFill>
        <p:spPr>
          <a:xfrm>
            <a:off x="6652296" y="671487"/>
            <a:ext cx="1165517" cy="633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Shape 142"/>
          <p:cNvSpPr txBox="1"/>
          <p:nvPr>
            <p:ph type="title"/>
          </p:nvPr>
        </p:nvSpPr>
        <p:spPr>
          <a:xfrm>
            <a:off x="457200" y="185906"/>
            <a:ext cx="8229600" cy="762600"/>
          </a:xfrm>
          <a:prstGeom prst="rect">
            <a:avLst/>
          </a:prstGeom>
        </p:spPr>
        <p:txBody>
          <a:bodyPr anchorCtr="0" anchor="ctr" bIns="91425" lIns="91425" rIns="91425" wrap="square" tIns="91425">
            <a:noAutofit/>
          </a:bodyPr>
          <a:lstStyle/>
          <a:p>
            <a:pPr lvl="0" rtl="0">
              <a:spcBef>
                <a:spcPts val="0"/>
              </a:spcBef>
              <a:buNone/>
            </a:pPr>
            <a:r>
              <a:rPr b="1" lang="en" sz="2200"/>
              <a:t>UK Car Manufacturers</a:t>
            </a:r>
          </a:p>
        </p:txBody>
      </p:sp>
      <p:sp>
        <p:nvSpPr>
          <p:cNvPr id="143" name="Shape 143"/>
          <p:cNvSpPr txBox="1"/>
          <p:nvPr>
            <p:ph idx="1" type="body"/>
          </p:nvPr>
        </p:nvSpPr>
        <p:spPr>
          <a:xfrm>
            <a:off x="526301" y="1047750"/>
            <a:ext cx="2683500" cy="3174900"/>
          </a:xfrm>
          <a:prstGeom prst="rect">
            <a:avLst/>
          </a:prstGeom>
        </p:spPr>
        <p:txBody>
          <a:bodyPr anchorCtr="0" anchor="t" bIns="91425" lIns="91425" rIns="91425" wrap="square" tIns="91425">
            <a:noAutofit/>
          </a:bodyPr>
          <a:lstStyle/>
          <a:p>
            <a:pPr lvl="0" rtl="0">
              <a:spcBef>
                <a:spcPts val="0"/>
              </a:spcBef>
              <a:buNone/>
            </a:pPr>
            <a:r>
              <a:t/>
            </a:r>
            <a:endParaRPr b="1" sz="1400">
              <a:latin typeface="Playfair Display"/>
              <a:ea typeface="Playfair Display"/>
              <a:cs typeface="Playfair Display"/>
              <a:sym typeface="Playfair Display"/>
            </a:endParaRPr>
          </a:p>
          <a:p>
            <a:pPr indent="-311150" lvl="0" marL="457200" rtl="0">
              <a:spcBef>
                <a:spcPts val="0"/>
              </a:spcBef>
              <a:buSzPct val="100000"/>
            </a:pPr>
            <a:r>
              <a:rPr lang="en" sz="1300"/>
              <a:t>Sold to BMW in 1998</a:t>
            </a:r>
          </a:p>
          <a:p>
            <a:pPr indent="-311150" lvl="0" marL="457200" rtl="0">
              <a:spcBef>
                <a:spcPts val="0"/>
              </a:spcBef>
              <a:buSzPct val="100000"/>
            </a:pPr>
            <a:r>
              <a:rPr lang="en" sz="1300"/>
              <a:t>Epitome of luxury</a:t>
            </a:r>
          </a:p>
          <a:p>
            <a:pPr indent="-311150" lvl="0" marL="457200" rtl="0">
              <a:spcBef>
                <a:spcPts val="0"/>
              </a:spcBef>
              <a:buSzPct val="100000"/>
            </a:pPr>
            <a:r>
              <a:rPr lang="en" sz="1300"/>
              <a:t>Understands what their buyers want and gives them things they wouldn’t think they would ever need</a:t>
            </a:r>
          </a:p>
          <a:p>
            <a:pPr indent="-311150" lvl="0" marL="457200" rtl="0">
              <a:spcBef>
                <a:spcPts val="0"/>
              </a:spcBef>
              <a:buSzPct val="100000"/>
            </a:pPr>
            <a:r>
              <a:rPr lang="en" sz="1300"/>
              <a:t>Spirit of Ecstasy</a:t>
            </a:r>
          </a:p>
          <a:p>
            <a:pPr lvl="0" rtl="0">
              <a:spcBef>
                <a:spcPts val="0"/>
              </a:spcBef>
              <a:buNone/>
            </a:pPr>
            <a:r>
              <a:t/>
            </a:r>
            <a:endParaRPr sz="1300"/>
          </a:p>
        </p:txBody>
      </p:sp>
      <p:sp>
        <p:nvSpPr>
          <p:cNvPr id="144" name="Shape 144"/>
          <p:cNvSpPr txBox="1"/>
          <p:nvPr>
            <p:ph idx="2" type="body"/>
          </p:nvPr>
        </p:nvSpPr>
        <p:spPr>
          <a:xfrm>
            <a:off x="3230250" y="1047750"/>
            <a:ext cx="2683500" cy="3174900"/>
          </a:xfrm>
          <a:prstGeom prst="rect">
            <a:avLst/>
          </a:prstGeom>
        </p:spPr>
        <p:txBody>
          <a:bodyPr anchorCtr="0" anchor="t" bIns="91425" lIns="91425" rIns="91425" wrap="square" tIns="91425">
            <a:noAutofit/>
          </a:bodyPr>
          <a:lstStyle/>
          <a:p>
            <a:pPr lvl="0" rtl="0">
              <a:spcBef>
                <a:spcPts val="0"/>
              </a:spcBef>
              <a:buNone/>
            </a:pPr>
            <a:r>
              <a:t/>
            </a:r>
            <a:endParaRPr b="1" sz="1400">
              <a:latin typeface="Playfair Display"/>
              <a:ea typeface="Playfair Display"/>
              <a:cs typeface="Playfair Display"/>
              <a:sym typeface="Playfair Display"/>
            </a:endParaRPr>
          </a:p>
          <a:p>
            <a:pPr indent="-311150" lvl="0" marL="457200" rtl="0">
              <a:spcBef>
                <a:spcPts val="0"/>
              </a:spcBef>
              <a:buSzPct val="100000"/>
            </a:pPr>
            <a:r>
              <a:rPr lang="en" sz="1300"/>
              <a:t>Purchased by Ford in 1996, but regained independence in 2006</a:t>
            </a:r>
          </a:p>
          <a:p>
            <a:pPr indent="-311150" lvl="0" marL="457200">
              <a:spcBef>
                <a:spcPts val="0"/>
              </a:spcBef>
              <a:buSzPct val="100000"/>
            </a:pPr>
            <a:r>
              <a:rPr lang="en" sz="1300"/>
              <a:t>Elegant, Fast, and Dangerous</a:t>
            </a:r>
          </a:p>
          <a:p>
            <a:pPr indent="-311150" lvl="0" marL="457200" rtl="0">
              <a:spcBef>
                <a:spcPts val="0"/>
              </a:spcBef>
              <a:buSzPct val="100000"/>
            </a:pPr>
            <a:r>
              <a:rPr lang="en" sz="1300"/>
              <a:t>Iconic wings badge synonymous with A.M since 1927</a:t>
            </a:r>
          </a:p>
        </p:txBody>
      </p:sp>
      <p:sp>
        <p:nvSpPr>
          <p:cNvPr id="145" name="Shape 145"/>
          <p:cNvSpPr txBox="1"/>
          <p:nvPr>
            <p:ph idx="3" type="body"/>
          </p:nvPr>
        </p:nvSpPr>
        <p:spPr>
          <a:xfrm>
            <a:off x="5893300" y="1047750"/>
            <a:ext cx="2683500" cy="3174900"/>
          </a:xfrm>
          <a:prstGeom prst="rect">
            <a:avLst/>
          </a:prstGeom>
        </p:spPr>
        <p:txBody>
          <a:bodyPr anchorCtr="0" anchor="t" bIns="91425" lIns="91425" rIns="91425" wrap="square" tIns="91425">
            <a:noAutofit/>
          </a:bodyPr>
          <a:lstStyle/>
          <a:p>
            <a:pPr lvl="0" rtl="0">
              <a:spcBef>
                <a:spcPts val="0"/>
              </a:spcBef>
              <a:buNone/>
            </a:pPr>
            <a:r>
              <a:t/>
            </a:r>
            <a:endParaRPr b="1" sz="1400">
              <a:latin typeface="Playfair Display"/>
              <a:ea typeface="Playfair Display"/>
              <a:cs typeface="Playfair Display"/>
              <a:sym typeface="Playfair Display"/>
            </a:endParaRPr>
          </a:p>
          <a:p>
            <a:pPr indent="-311150" lvl="0" marL="457200" rtl="0">
              <a:spcBef>
                <a:spcPts val="0"/>
              </a:spcBef>
              <a:buSzPct val="100000"/>
            </a:pPr>
            <a:r>
              <a:rPr lang="en" sz="1300"/>
              <a:t>Bruce Mclaren, famous F1 racer, turned high-end car producer. </a:t>
            </a:r>
          </a:p>
          <a:p>
            <a:pPr indent="-311150" lvl="0" marL="457200" rtl="0">
              <a:spcBef>
                <a:spcPts val="0"/>
              </a:spcBef>
              <a:buSzPct val="100000"/>
            </a:pPr>
            <a:r>
              <a:rPr lang="en" sz="1300"/>
              <a:t>Mclaren creates unique high-performance vehicles.</a:t>
            </a:r>
          </a:p>
          <a:p>
            <a:pPr indent="-311150" lvl="0" marL="457200">
              <a:spcBef>
                <a:spcPts val="0"/>
              </a:spcBef>
              <a:buSzPct val="100000"/>
            </a:pPr>
            <a:r>
              <a:rPr lang="en" sz="1300"/>
              <a:t>It is not unheard of for them to make a 1-seat vehicle</a:t>
            </a:r>
          </a:p>
          <a:p>
            <a:pPr lvl="0" rtl="0">
              <a:spcBef>
                <a:spcPts val="0"/>
              </a:spcBef>
              <a:buNone/>
            </a:pPr>
            <a:r>
              <a:t/>
            </a:r>
            <a:endParaRPr sz="1300"/>
          </a:p>
        </p:txBody>
      </p:sp>
      <p:pic>
        <p:nvPicPr>
          <p:cNvPr descr="1280px-Flag_of_the_United_Kingdom.svg.png" id="146" name="Shape 146"/>
          <p:cNvPicPr preferRelativeResize="0"/>
          <p:nvPr/>
        </p:nvPicPr>
        <p:blipFill>
          <a:blip r:embed="rId3">
            <a:alphaModFix/>
          </a:blip>
          <a:stretch>
            <a:fillRect/>
          </a:stretch>
        </p:blipFill>
        <p:spPr>
          <a:xfrm>
            <a:off x="7774025" y="255125"/>
            <a:ext cx="1027600" cy="633650"/>
          </a:xfrm>
          <a:prstGeom prst="rect">
            <a:avLst/>
          </a:prstGeom>
          <a:noFill/>
          <a:ln>
            <a:noFill/>
          </a:ln>
        </p:spPr>
      </p:pic>
      <p:pic>
        <p:nvPicPr>
          <p:cNvPr descr="rolls-royce-wraith-updated-inline-photo-514526-s-original.jpg" id="147" name="Shape 147"/>
          <p:cNvPicPr preferRelativeResize="0"/>
          <p:nvPr/>
        </p:nvPicPr>
        <p:blipFill rotWithShape="1">
          <a:blip r:embed="rId4">
            <a:alphaModFix/>
          </a:blip>
          <a:srcRect b="0" l="0" r="0" t="16029"/>
          <a:stretch/>
        </p:blipFill>
        <p:spPr>
          <a:xfrm>
            <a:off x="885303" y="3453475"/>
            <a:ext cx="2117675" cy="1085775"/>
          </a:xfrm>
          <a:prstGeom prst="rect">
            <a:avLst/>
          </a:prstGeom>
          <a:noFill/>
          <a:ln>
            <a:noFill/>
          </a:ln>
        </p:spPr>
      </p:pic>
      <p:sp>
        <p:nvSpPr>
          <p:cNvPr id="148" name="Shape 148"/>
          <p:cNvSpPr txBox="1"/>
          <p:nvPr/>
        </p:nvSpPr>
        <p:spPr>
          <a:xfrm>
            <a:off x="1098400" y="4487500"/>
            <a:ext cx="1539300" cy="276000"/>
          </a:xfrm>
          <a:prstGeom prst="rect">
            <a:avLst/>
          </a:prstGeom>
          <a:noFill/>
          <a:ln>
            <a:noFill/>
          </a:ln>
        </p:spPr>
        <p:txBody>
          <a:bodyPr anchorCtr="0" anchor="t" bIns="91425" lIns="91425" rIns="91425" wrap="square" tIns="91425">
            <a:noAutofit/>
          </a:bodyPr>
          <a:lstStyle/>
          <a:p>
            <a:pPr lvl="0" rtl="0">
              <a:spcBef>
                <a:spcPts val="0"/>
              </a:spcBef>
              <a:buNone/>
            </a:pPr>
            <a:r>
              <a:rPr lang="en" sz="1100">
                <a:latin typeface="Playfair Display"/>
                <a:ea typeface="Playfair Display"/>
                <a:cs typeface="Playfair Display"/>
                <a:sym typeface="Playfair Display"/>
              </a:rPr>
              <a:t>Rolls Royce Wraith</a:t>
            </a:r>
          </a:p>
        </p:txBody>
      </p:sp>
      <p:pic>
        <p:nvPicPr>
          <p:cNvPr descr="280px-Aston_Martin_V8_Vantage_-_Flickr_-_Alexandre_Prévot_(15)_(cropped).jpg" id="149" name="Shape 149"/>
          <p:cNvPicPr preferRelativeResize="0"/>
          <p:nvPr/>
        </p:nvPicPr>
        <p:blipFill>
          <a:blip r:embed="rId5">
            <a:alphaModFix/>
          </a:blip>
          <a:stretch>
            <a:fillRect/>
          </a:stretch>
        </p:blipFill>
        <p:spPr>
          <a:xfrm>
            <a:off x="3690100" y="3546350"/>
            <a:ext cx="2117675" cy="900019"/>
          </a:xfrm>
          <a:prstGeom prst="rect">
            <a:avLst/>
          </a:prstGeom>
          <a:noFill/>
          <a:ln>
            <a:noFill/>
          </a:ln>
        </p:spPr>
      </p:pic>
      <p:sp>
        <p:nvSpPr>
          <p:cNvPr id="150" name="Shape 150"/>
          <p:cNvSpPr txBox="1"/>
          <p:nvPr/>
        </p:nvSpPr>
        <p:spPr>
          <a:xfrm>
            <a:off x="3916289" y="4487500"/>
            <a:ext cx="1665300" cy="276000"/>
          </a:xfrm>
          <a:prstGeom prst="rect">
            <a:avLst/>
          </a:prstGeom>
          <a:noFill/>
          <a:ln>
            <a:noFill/>
          </a:ln>
        </p:spPr>
        <p:txBody>
          <a:bodyPr anchorCtr="0" anchor="t" bIns="91425" lIns="91425" rIns="91425" wrap="square" tIns="91425">
            <a:noAutofit/>
          </a:bodyPr>
          <a:lstStyle/>
          <a:p>
            <a:pPr lvl="0" rtl="0">
              <a:spcBef>
                <a:spcPts val="0"/>
              </a:spcBef>
              <a:buNone/>
            </a:pPr>
            <a:r>
              <a:rPr lang="en" sz="1100">
                <a:latin typeface="Playfair Display"/>
                <a:ea typeface="Playfair Display"/>
                <a:cs typeface="Playfair Display"/>
                <a:sym typeface="Playfair Display"/>
              </a:rPr>
              <a:t>Aston Martin Vantage</a:t>
            </a:r>
          </a:p>
        </p:txBody>
      </p:sp>
      <p:pic>
        <p:nvPicPr>
          <p:cNvPr descr="250px-McLaren_groc_al_passeig_de_Gràcia_01.JPG" id="151" name="Shape 151"/>
          <p:cNvPicPr preferRelativeResize="0"/>
          <p:nvPr/>
        </p:nvPicPr>
        <p:blipFill rotWithShape="1">
          <a:blip r:embed="rId6">
            <a:alphaModFix/>
          </a:blip>
          <a:srcRect b="16941" l="0" r="0" t="7530"/>
          <a:stretch/>
        </p:blipFill>
        <p:spPr>
          <a:xfrm>
            <a:off x="6368750" y="3284731"/>
            <a:ext cx="2117675" cy="1202769"/>
          </a:xfrm>
          <a:prstGeom prst="rect">
            <a:avLst/>
          </a:prstGeom>
          <a:noFill/>
          <a:ln>
            <a:noFill/>
          </a:ln>
        </p:spPr>
      </p:pic>
      <p:sp>
        <p:nvSpPr>
          <p:cNvPr id="152" name="Shape 152"/>
          <p:cNvSpPr txBox="1"/>
          <p:nvPr/>
        </p:nvSpPr>
        <p:spPr>
          <a:xfrm>
            <a:off x="6913838" y="4539250"/>
            <a:ext cx="1027500" cy="276000"/>
          </a:xfrm>
          <a:prstGeom prst="rect">
            <a:avLst/>
          </a:prstGeom>
          <a:noFill/>
          <a:ln>
            <a:noFill/>
          </a:ln>
        </p:spPr>
        <p:txBody>
          <a:bodyPr anchorCtr="0" anchor="t" bIns="91425" lIns="91425" rIns="91425" wrap="square" tIns="91425">
            <a:noAutofit/>
          </a:bodyPr>
          <a:lstStyle/>
          <a:p>
            <a:pPr lvl="0" rtl="0">
              <a:spcBef>
                <a:spcPts val="0"/>
              </a:spcBef>
              <a:buNone/>
            </a:pPr>
            <a:r>
              <a:rPr lang="en" sz="1100">
                <a:latin typeface="Playfair Display"/>
                <a:ea typeface="Playfair Display"/>
                <a:cs typeface="Playfair Display"/>
                <a:sym typeface="Playfair Display"/>
              </a:rPr>
              <a:t>McLaren P1</a:t>
            </a:r>
          </a:p>
        </p:txBody>
      </p:sp>
      <p:pic>
        <p:nvPicPr>
          <p:cNvPr id="153" name="Shape 153"/>
          <p:cNvPicPr preferRelativeResize="0"/>
          <p:nvPr/>
        </p:nvPicPr>
        <p:blipFill rotWithShape="1">
          <a:blip r:embed="rId7">
            <a:alphaModFix/>
          </a:blip>
          <a:srcRect b="25798" l="0" r="0" t="28067"/>
          <a:stretch/>
        </p:blipFill>
        <p:spPr>
          <a:xfrm>
            <a:off x="1098399" y="1047750"/>
            <a:ext cx="1539300" cy="399452"/>
          </a:xfrm>
          <a:prstGeom prst="rect">
            <a:avLst/>
          </a:prstGeom>
          <a:noFill/>
          <a:ln>
            <a:noFill/>
          </a:ln>
        </p:spPr>
      </p:pic>
      <p:pic>
        <p:nvPicPr>
          <p:cNvPr id="154" name="Shape 154"/>
          <p:cNvPicPr preferRelativeResize="0"/>
          <p:nvPr/>
        </p:nvPicPr>
        <p:blipFill rotWithShape="1">
          <a:blip r:embed="rId8">
            <a:alphaModFix/>
          </a:blip>
          <a:srcRect b="45471" l="0" r="0" t="0"/>
          <a:stretch/>
        </p:blipFill>
        <p:spPr>
          <a:xfrm>
            <a:off x="3956363" y="1047750"/>
            <a:ext cx="1585187" cy="399450"/>
          </a:xfrm>
          <a:prstGeom prst="rect">
            <a:avLst/>
          </a:prstGeom>
          <a:noFill/>
          <a:ln>
            <a:noFill/>
          </a:ln>
        </p:spPr>
      </p:pic>
      <p:pic>
        <p:nvPicPr>
          <p:cNvPr id="155" name="Shape 155"/>
          <p:cNvPicPr preferRelativeResize="0"/>
          <p:nvPr/>
        </p:nvPicPr>
        <p:blipFill rotWithShape="1">
          <a:blip r:embed="rId9">
            <a:alphaModFix/>
          </a:blip>
          <a:srcRect b="36064" l="10255" r="9999" t="36797"/>
          <a:stretch/>
        </p:blipFill>
        <p:spPr>
          <a:xfrm>
            <a:off x="6384273" y="1047750"/>
            <a:ext cx="2086662" cy="3994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ort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